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53"/>
  </p:notesMasterIdLst>
  <p:sldIdLst>
    <p:sldId id="256" r:id="rId2"/>
    <p:sldId id="288" r:id="rId3"/>
    <p:sldId id="306" r:id="rId4"/>
    <p:sldId id="307" r:id="rId5"/>
    <p:sldId id="308" r:id="rId6"/>
    <p:sldId id="309" r:id="rId7"/>
    <p:sldId id="310" r:id="rId8"/>
    <p:sldId id="311" r:id="rId9"/>
    <p:sldId id="312" r:id="rId10"/>
    <p:sldId id="313" r:id="rId11"/>
    <p:sldId id="314" r:id="rId12"/>
    <p:sldId id="315" r:id="rId13"/>
    <p:sldId id="316" r:id="rId14"/>
    <p:sldId id="318" r:id="rId15"/>
    <p:sldId id="317" r:id="rId16"/>
    <p:sldId id="290" r:id="rId17"/>
    <p:sldId id="291" r:id="rId18"/>
    <p:sldId id="319" r:id="rId19"/>
    <p:sldId id="320" r:id="rId20"/>
    <p:sldId id="321" r:id="rId21"/>
    <p:sldId id="322" r:id="rId22"/>
    <p:sldId id="323" r:id="rId23"/>
    <p:sldId id="267" r:id="rId24"/>
    <p:sldId id="265" r:id="rId25"/>
    <p:sldId id="268" r:id="rId26"/>
    <p:sldId id="269" r:id="rId27"/>
    <p:sldId id="270" r:id="rId28"/>
    <p:sldId id="271" r:id="rId29"/>
    <p:sldId id="272" r:id="rId30"/>
    <p:sldId id="273" r:id="rId31"/>
    <p:sldId id="274" r:id="rId32"/>
    <p:sldId id="324" r:id="rId33"/>
    <p:sldId id="325" r:id="rId34"/>
    <p:sldId id="326" r:id="rId35"/>
    <p:sldId id="278" r:id="rId36"/>
    <p:sldId id="279" r:id="rId37"/>
    <p:sldId id="280" r:id="rId38"/>
    <p:sldId id="260" r:id="rId39"/>
    <p:sldId id="261" r:id="rId40"/>
    <p:sldId id="262" r:id="rId41"/>
    <p:sldId id="263" r:id="rId42"/>
    <p:sldId id="264" r:id="rId43"/>
    <p:sldId id="285" r:id="rId44"/>
    <p:sldId id="286" r:id="rId45"/>
    <p:sldId id="327" r:id="rId46"/>
    <p:sldId id="328" r:id="rId47"/>
    <p:sldId id="289" r:id="rId48"/>
    <p:sldId id="329" r:id="rId49"/>
    <p:sldId id="330" r:id="rId50"/>
    <p:sldId id="331" r:id="rId51"/>
    <p:sldId id="287" r:id="rId52"/>
  </p:sldIdLst>
  <p:sldSz cx="9144000" cy="5143500" type="screen16x9"/>
  <p:notesSz cx="6858000" cy="9144000"/>
  <p:embeddedFontLst>
    <p:embeddedFont>
      <p:font typeface="Calibri" panose="020F0502020204030204" pitchFamily="34" charset="0"/>
      <p:regular r:id="rId54"/>
      <p:bold r:id="rId55"/>
      <p:italic r:id="rId56"/>
      <p:boldItalic r:id="rId57"/>
    </p:embeddedFont>
    <p:embeddedFont>
      <p:font typeface="Helvetica Neue" panose="02000503000000020004" pitchFamily="2" charset="0"/>
      <p:regular r:id="rId58"/>
      <p:bold r:id="rId59"/>
      <p:italic r:id="rId60"/>
      <p:boldItalic r:id="rId61"/>
    </p:embeddedFont>
    <p:embeddedFont>
      <p:font typeface="Helvetica Neue Light" panose="02000403000000020004" pitchFamily="2" charset="0"/>
      <p:regular r:id="rId62"/>
      <p:bold r:id="rId63"/>
      <p:italic r:id="rId64"/>
      <p:boldItalic r:id="rId65"/>
    </p:embeddedFont>
    <p:embeddedFont>
      <p:font typeface="Lato" panose="020F0502020204030203" pitchFamily="34" charset="77"/>
      <p:regular r:id="rId66"/>
      <p:bold r:id="rId67"/>
      <p:italic r:id="rId68"/>
      <p:boldItalic r:id="rId69"/>
    </p:embeddedFont>
    <p:embeddedFont>
      <p:font typeface="Lato Light" panose="020F0302020204030203" pitchFamily="34" charset="77"/>
      <p:regular r:id="rId70"/>
      <p:bold r:id="rId71"/>
      <p:italic r:id="rId72"/>
      <p:boldItalic r:id="rId73"/>
    </p:embeddedFont>
    <p:embeddedFont>
      <p:font typeface="Palatino Linotype" panose="02040502050505030304" pitchFamily="18" charset="0"/>
      <p:regular r:id="rId74"/>
      <p:bold r:id="rId75"/>
      <p:italic r:id="rId76"/>
      <p:boldItalic r:id="rId77"/>
    </p:embeddedFont>
    <p:embeddedFont>
      <p:font typeface="Tahoma" panose="020B0604030504040204" pitchFamily="34" charset="0"/>
      <p:regular r:id="rId78"/>
      <p:bold r:id="rId7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734"/>
    <p:restoredTop sz="94694"/>
  </p:normalViewPr>
  <p:slideViewPr>
    <p:cSldViewPr snapToGrid="0">
      <p:cViewPr varScale="1">
        <p:scale>
          <a:sx n="156" d="100"/>
          <a:sy n="156" d="100"/>
        </p:scale>
        <p:origin x="864" y="16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10.fntdata"/><Relationship Id="rId68" Type="http://schemas.openxmlformats.org/officeDocument/2006/relationships/font" Target="fonts/font15.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notesMaster" Target="notesMasters/notesMaster1.xml"/><Relationship Id="rId58" Type="http://schemas.openxmlformats.org/officeDocument/2006/relationships/font" Target="fonts/font5.fntdata"/><Relationship Id="rId74" Type="http://schemas.openxmlformats.org/officeDocument/2006/relationships/font" Target="fonts/font21.fntdata"/><Relationship Id="rId79" Type="http://schemas.openxmlformats.org/officeDocument/2006/relationships/font" Target="fonts/font26.fntdata"/><Relationship Id="rId5" Type="http://schemas.openxmlformats.org/officeDocument/2006/relationships/slide" Target="slides/slide4.xml"/><Relationship Id="rId61" Type="http://schemas.openxmlformats.org/officeDocument/2006/relationships/font" Target="fonts/font8.fntdata"/><Relationship Id="rId82"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3.fntdata"/><Relationship Id="rId64" Type="http://schemas.openxmlformats.org/officeDocument/2006/relationships/font" Target="fonts/font11.fntdata"/><Relationship Id="rId69" Type="http://schemas.openxmlformats.org/officeDocument/2006/relationships/font" Target="fonts/font16.fntdata"/><Relationship Id="rId77" Type="http://schemas.openxmlformats.org/officeDocument/2006/relationships/font" Target="fonts/font24.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19.fntdata"/><Relationship Id="rId80"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6.fntdata"/><Relationship Id="rId67" Type="http://schemas.openxmlformats.org/officeDocument/2006/relationships/font" Target="fonts/font14.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fntdata"/><Relationship Id="rId62" Type="http://schemas.openxmlformats.org/officeDocument/2006/relationships/font" Target="fonts/font9.fntdata"/><Relationship Id="rId70" Type="http://schemas.openxmlformats.org/officeDocument/2006/relationships/font" Target="fonts/font17.fntdata"/><Relationship Id="rId75" Type="http://schemas.openxmlformats.org/officeDocument/2006/relationships/font" Target="fonts/font22.fntdata"/><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4.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7.fntdata"/><Relationship Id="rId65" Type="http://schemas.openxmlformats.org/officeDocument/2006/relationships/font" Target="fonts/font12.fntdata"/><Relationship Id="rId73" Type="http://schemas.openxmlformats.org/officeDocument/2006/relationships/font" Target="fonts/font20.fntdata"/><Relationship Id="rId78" Type="http://schemas.openxmlformats.org/officeDocument/2006/relationships/font" Target="fonts/font25.fntdata"/><Relationship Id="rId8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font" Target="fonts/font2.fntdata"/><Relationship Id="rId76" Type="http://schemas.openxmlformats.org/officeDocument/2006/relationships/font" Target="fonts/font23.fntdata"/><Relationship Id="rId7" Type="http://schemas.openxmlformats.org/officeDocument/2006/relationships/slide" Target="slides/slide6.xml"/><Relationship Id="rId71" Type="http://schemas.openxmlformats.org/officeDocument/2006/relationships/font" Target="fonts/font18.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font" Target="fonts/font1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Google Shape;5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 name="Google Shape;5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10c9fe5275e_0_71: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0" name="Google Shape;200;g10c9fe5275e_0_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10c9fe5275e_0_71: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0" name="Google Shape;200;g10c9fe5275e_0_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281171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10c9fe5275e_0_71: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0" name="Google Shape;200;g10c9fe5275e_0_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629570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10c9fe5275e_0_71: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0" name="Google Shape;200;g10c9fe5275e_0_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210280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111007ec51f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111007ec51f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111007ec51f_0_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111007ec51f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111007ec51f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111007ec51f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111007ec51f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111007ec51f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111007ec51f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111007ec51f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111007ec51f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111007ec51f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Picture of a motherboard/logicboard</a:t>
            </a:r>
            <a:endParaRPr/>
          </a:p>
          <a:p>
            <a:pPr marL="0" lvl="0" indent="0" algn="l" rtl="0">
              <a:spcBef>
                <a:spcPts val="0"/>
              </a:spcBef>
              <a:spcAft>
                <a:spcPts val="0"/>
              </a:spcAft>
              <a:buClr>
                <a:schemeClr val="dk1"/>
              </a:buClr>
              <a:buSzPts val="1100"/>
              <a:buFont typeface="Arial"/>
              <a:buNone/>
            </a:pPr>
            <a:r>
              <a:rPr lang="en"/>
              <a:t>Point out CPU, RAM slots, ports (ethernet for instance), USB ports</a:t>
            </a:r>
            <a:endParaRPr/>
          </a:p>
          <a:p>
            <a:pPr marL="0" lvl="0" indent="0" algn="l" rtl="0">
              <a:spcBef>
                <a:spcPts val="0"/>
              </a:spcBef>
              <a:spcAft>
                <a:spcPts val="0"/>
              </a:spcAft>
              <a:buClr>
                <a:schemeClr val="dk1"/>
              </a:buClr>
              <a:buSzPts val="1100"/>
              <a:buFont typeface="Arial"/>
              <a:buNone/>
            </a:pPr>
            <a:r>
              <a:rPr lang="en"/>
              <a:t>PCI slots for additional components</a:t>
            </a:r>
            <a:endParaRPr/>
          </a:p>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10f85f7bcdb_0_5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10f85f7bcdb_0_5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g10c9fe5275e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9" name="Google Shape;289;g10c9fe5275e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10f85f7bcdb_0_2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10f85f7bcdb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10f85f7bcdb_0_353: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5" name="Google Shape;155;g10f85f7bcdb_0_3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10f85f7bcdb_0_359: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2" name="Google Shape;162;g10f85f7bcdb_0_3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10c9fe5275e_0_46: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6" name="Google Shape;176;g10c9fe5275e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10c9fe5275e_0_56: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2" name="Google Shape;182;g10c9fe5275e_0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10c9fe5275e_0_61: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8" name="Google Shape;188;g10c9fe5275e_0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10c9fe5275e_0_66: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4" name="Google Shape;194;g10c9fe5275e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1" name="Google Shape;11;p2"/>
          <p:cNvSpPr txBox="1">
            <a:spLocks noGrp="1"/>
          </p:cNvSpPr>
          <p:nvPr>
            <p:ph type="ctrTitle"/>
          </p:nvPr>
        </p:nvSpPr>
        <p:spPr>
          <a:xfrm>
            <a:off x="311700" y="1939850"/>
            <a:ext cx="8520600" cy="8574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5200"/>
              <a:buFont typeface="Lato Light"/>
              <a:buNone/>
              <a:defRPr sz="5200">
                <a:latin typeface="Lato Light"/>
                <a:ea typeface="Lato Light"/>
                <a:cs typeface="Lato Light"/>
                <a:sym typeface="Lato Light"/>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dirty="0"/>
          </a:p>
        </p:txBody>
      </p:sp>
      <p:sp>
        <p:nvSpPr>
          <p:cNvPr id="12" name="Google Shape;12;p2"/>
          <p:cNvSpPr txBox="1">
            <a:spLocks noGrp="1"/>
          </p:cNvSpPr>
          <p:nvPr>
            <p:ph type="subTitle" idx="1"/>
          </p:nvPr>
        </p:nvSpPr>
        <p:spPr>
          <a:xfrm>
            <a:off x="311700" y="2834125"/>
            <a:ext cx="8520600" cy="540900"/>
          </a:xfrm>
          <a:prstGeom prst="rect">
            <a:avLst/>
          </a:prstGeom>
        </p:spPr>
        <p:txBody>
          <a:bodyPr spcFirstLastPara="1" wrap="square" lIns="91425" tIns="91425" rIns="91425" bIns="91425" anchor="ctr" anchorCtr="0">
            <a:normAutofit/>
          </a:bodyPr>
          <a:lstStyle>
            <a:lvl1pPr lvl="0" algn="ctr">
              <a:lnSpc>
                <a:spcPct val="100000"/>
              </a:lnSpc>
              <a:spcBef>
                <a:spcPts val="0"/>
              </a:spcBef>
              <a:spcAft>
                <a:spcPts val="0"/>
              </a:spcAft>
              <a:buSzPts val="2800"/>
              <a:buFont typeface="Lato"/>
              <a:buNone/>
              <a:defRPr sz="2800">
                <a:latin typeface="Lato"/>
                <a:ea typeface="Lato"/>
                <a:cs typeface="Lato"/>
                <a:sym typeface="Lato"/>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dirty="0"/>
          </a:p>
        </p:txBody>
      </p:sp>
      <p:sp>
        <p:nvSpPr>
          <p:cNvPr id="13" name="Google Shape;13;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8"/>
        <p:cNvGrpSpPr/>
        <p:nvPr/>
      </p:nvGrpSpPr>
      <p:grpSpPr>
        <a:xfrm>
          <a:off x="0" y="0"/>
          <a:ext cx="0" cy="0"/>
          <a:chOff x="0" y="0"/>
          <a:chExt cx="0" cy="0"/>
        </a:xfrm>
      </p:grpSpPr>
      <p:sp>
        <p:nvSpPr>
          <p:cNvPr id="49" name="Google Shape;49;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0" name="Google Shape;50;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51" name="Google Shape;51;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2"/>
        <p:cNvGrpSpPr/>
        <p:nvPr/>
      </p:nvGrpSpPr>
      <p:grpSpPr>
        <a:xfrm>
          <a:off x="0" y="0"/>
          <a:ext cx="0" cy="0"/>
          <a:chOff x="0" y="0"/>
          <a:chExt cx="0" cy="0"/>
        </a:xfrm>
      </p:grpSpPr>
      <p:sp>
        <p:nvSpPr>
          <p:cNvPr id="53" name="Google Shape;53;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29F7D9-EF5C-F4E4-3741-00CDAEC1561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EC3B3FF-3BE6-A1DA-9DCB-4CDDDA47E7A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12AF04E-6845-8115-A885-9E1B8215DF8F}"/>
              </a:ext>
            </a:extLst>
          </p:cNvPr>
          <p:cNvSpPr>
            <a:spLocks noGrp="1"/>
          </p:cNvSpPr>
          <p:nvPr>
            <p:ph type="dt" sz="half" idx="10"/>
          </p:nvPr>
        </p:nvSpPr>
        <p:spPr/>
        <p:txBody>
          <a:bodyPr/>
          <a:lstStyle/>
          <a:p>
            <a:fld id="{1EE92FC5-09B2-DE47-B338-192ED0221331}" type="datetimeFigureOut">
              <a:rPr lang="en-US" smtClean="0"/>
              <a:t>2/6/23</a:t>
            </a:fld>
            <a:endParaRPr lang="en-US"/>
          </a:p>
        </p:txBody>
      </p:sp>
      <p:sp>
        <p:nvSpPr>
          <p:cNvPr id="5" name="Footer Placeholder 4">
            <a:extLst>
              <a:ext uri="{FF2B5EF4-FFF2-40B4-BE49-F238E27FC236}">
                <a16:creationId xmlns:a16="http://schemas.microsoft.com/office/drawing/2014/main" id="{5D6D82E9-C1EE-2FA9-4217-30FC0DE7F79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92886F-24DE-7C32-EE16-1F87950EA976}"/>
              </a:ext>
            </a:extLst>
          </p:cNvPr>
          <p:cNvSpPr>
            <a:spLocks noGrp="1"/>
          </p:cNvSpPr>
          <p:nvPr>
            <p:ph type="sldNum" sz="quarter" idx="12"/>
          </p:nvPr>
        </p:nvSpPr>
        <p:spPr/>
        <p:txBody>
          <a:bodyPr/>
          <a:lstStyle/>
          <a:p>
            <a:fld id="{2714FC07-86DB-D34C-A295-F6E1910AC4EA}" type="slidenum">
              <a:rPr lang="en-US" smtClean="0"/>
              <a:t>‹#›</a:t>
            </a:fld>
            <a:endParaRPr lang="en-US"/>
          </a:p>
        </p:txBody>
      </p:sp>
    </p:spTree>
    <p:extLst>
      <p:ext uri="{BB962C8B-B14F-4D97-AF65-F5344CB8AC3E}">
        <p14:creationId xmlns:p14="http://schemas.microsoft.com/office/powerpoint/2010/main" val="18767368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4"/>
        <p:cNvGrpSpPr/>
        <p:nvPr/>
      </p:nvGrpSpPr>
      <p:grpSpPr>
        <a:xfrm>
          <a:off x="0" y="0"/>
          <a:ext cx="0" cy="0"/>
          <a:chOff x="0" y="0"/>
          <a:chExt cx="0" cy="0"/>
        </a:xfrm>
      </p:grpSpPr>
      <p:sp>
        <p:nvSpPr>
          <p:cNvPr id="15" name="Google Shape;15;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6" name="Google Shape;16;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7"/>
        <p:cNvGrpSpPr/>
        <p:nvPr/>
      </p:nvGrpSpPr>
      <p:grpSpPr>
        <a:xfrm>
          <a:off x="0" y="0"/>
          <a:ext cx="0" cy="0"/>
          <a:chOff x="0" y="0"/>
          <a:chExt cx="0" cy="0"/>
        </a:xfrm>
      </p:grpSpPr>
      <p:sp>
        <p:nvSpPr>
          <p:cNvPr id="19" name="Google Shape;19;p4"/>
          <p:cNvSpPr txBox="1">
            <a:spLocks noGrp="1"/>
          </p:cNvSpPr>
          <p:nvPr>
            <p:ph type="title"/>
          </p:nvPr>
        </p:nvSpPr>
        <p:spPr>
          <a:xfrm>
            <a:off x="311700" y="134400"/>
            <a:ext cx="8520600" cy="572700"/>
          </a:xfrm>
          <a:prstGeom prst="rect">
            <a:avLst/>
          </a:prstGeom>
        </p:spPr>
        <p:txBody>
          <a:bodyPr spcFirstLastPara="1" wrap="square" lIns="91425" tIns="91425" rIns="91425" bIns="91425" anchor="ctr"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0" name="Google Shape;20;p4"/>
          <p:cNvSpPr txBox="1">
            <a:spLocks noGrp="1"/>
          </p:cNvSpPr>
          <p:nvPr>
            <p:ph type="body" idx="1"/>
          </p:nvPr>
        </p:nvSpPr>
        <p:spPr>
          <a:xfrm>
            <a:off x="311700" y="804575"/>
            <a:ext cx="8520600" cy="38586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b="1"/>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1" name="Google Shape;21;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2"/>
        <p:cNvGrpSpPr/>
        <p:nvPr/>
      </p:nvGrpSpPr>
      <p:grpSpPr>
        <a:xfrm>
          <a:off x="0" y="0"/>
          <a:ext cx="0" cy="0"/>
          <a:chOff x="0" y="0"/>
          <a:chExt cx="0" cy="0"/>
        </a:xfrm>
      </p:grpSpPr>
      <p:sp>
        <p:nvSpPr>
          <p:cNvPr id="23" name="Google Shape;23;p5"/>
          <p:cNvSpPr txBox="1">
            <a:spLocks noGrp="1"/>
          </p:cNvSpPr>
          <p:nvPr>
            <p:ph type="body" idx="1"/>
          </p:nvPr>
        </p:nvSpPr>
        <p:spPr>
          <a:xfrm>
            <a:off x="311700" y="826200"/>
            <a:ext cx="3999900" cy="38370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b="1"/>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body" idx="2"/>
          </p:nvPr>
        </p:nvSpPr>
        <p:spPr>
          <a:xfrm>
            <a:off x="4832400" y="826200"/>
            <a:ext cx="3999900" cy="38370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b="1"/>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5" name="Google Shape;25;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27" name="Google Shape;27;p5"/>
          <p:cNvSpPr txBox="1">
            <a:spLocks noGrp="1"/>
          </p:cNvSpPr>
          <p:nvPr>
            <p:ph type="title"/>
          </p:nvPr>
        </p:nvSpPr>
        <p:spPr>
          <a:xfrm>
            <a:off x="311700" y="134400"/>
            <a:ext cx="8520600" cy="572700"/>
          </a:xfrm>
          <a:prstGeom prst="rect">
            <a:avLst/>
          </a:prstGeom>
        </p:spPr>
        <p:txBody>
          <a:bodyPr spcFirstLastPara="1" wrap="square" lIns="91425" tIns="91425" rIns="91425" bIns="91425" anchor="ctr"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8"/>
        <p:cNvGrpSpPr/>
        <p:nvPr/>
      </p:nvGrpSpPr>
      <p:grpSpPr>
        <a:xfrm>
          <a:off x="0" y="0"/>
          <a:ext cx="0" cy="0"/>
          <a:chOff x="0" y="0"/>
          <a:chExt cx="0" cy="0"/>
        </a:xfrm>
      </p:grpSpPr>
      <p:sp>
        <p:nvSpPr>
          <p:cNvPr id="29" name="Google Shape;29;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31" name="Google Shape;31;p6"/>
          <p:cNvSpPr txBox="1">
            <a:spLocks noGrp="1"/>
          </p:cNvSpPr>
          <p:nvPr>
            <p:ph type="title"/>
          </p:nvPr>
        </p:nvSpPr>
        <p:spPr>
          <a:xfrm>
            <a:off x="311700" y="134400"/>
            <a:ext cx="8520600" cy="572700"/>
          </a:xfrm>
          <a:prstGeom prst="rect">
            <a:avLst/>
          </a:prstGeom>
        </p:spPr>
        <p:txBody>
          <a:bodyPr spcFirstLastPara="1" wrap="square" lIns="91425" tIns="91425" rIns="91425" bIns="91425" anchor="ctr"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2"/>
        <p:cNvGrpSpPr/>
        <p:nvPr/>
      </p:nvGrpSpPr>
      <p:grpSpPr>
        <a:xfrm>
          <a:off x="0" y="0"/>
          <a:ext cx="0" cy="0"/>
          <a:chOff x="0" y="0"/>
          <a:chExt cx="0" cy="0"/>
        </a:xfrm>
      </p:grpSpPr>
      <p:sp>
        <p:nvSpPr>
          <p:cNvPr id="33" name="Google Shape;33;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4" name="Google Shape;34;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5" name="Google Shape;35;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6"/>
        <p:cNvGrpSpPr/>
        <p:nvPr/>
      </p:nvGrpSpPr>
      <p:grpSpPr>
        <a:xfrm>
          <a:off x="0" y="0"/>
          <a:ext cx="0" cy="0"/>
          <a:chOff x="0" y="0"/>
          <a:chExt cx="0" cy="0"/>
        </a:xfrm>
      </p:grpSpPr>
      <p:sp>
        <p:nvSpPr>
          <p:cNvPr id="37" name="Google Shape;37;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8" name="Google Shape;38;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9"/>
        <p:cNvGrpSpPr/>
        <p:nvPr/>
      </p:nvGrpSpPr>
      <p:grpSpPr>
        <a:xfrm>
          <a:off x="0" y="0"/>
          <a:ext cx="0" cy="0"/>
          <a:chOff x="0" y="0"/>
          <a:chExt cx="0" cy="0"/>
        </a:xfrm>
      </p:grpSpPr>
      <p:sp>
        <p:nvSpPr>
          <p:cNvPr id="40" name="Google Shape;40;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2" name="Google Shape;42;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3" name="Google Shape;43;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4" name="Google Shape;44;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5"/>
        <p:cNvGrpSpPr/>
        <p:nvPr/>
      </p:nvGrpSpPr>
      <p:grpSpPr>
        <a:xfrm>
          <a:off x="0" y="0"/>
          <a:ext cx="0" cy="0"/>
          <a:chOff x="0" y="0"/>
          <a:chExt cx="0" cy="0"/>
        </a:xfrm>
      </p:grpSpPr>
      <p:sp>
        <p:nvSpPr>
          <p:cNvPr id="46" name="Google Shape;46;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7" name="Google Shape;47;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Font typeface="Lato"/>
              <a:buNone/>
              <a:defRPr sz="2800">
                <a:solidFill>
                  <a:schemeClr val="dk1"/>
                </a:solidFill>
                <a:latin typeface="Lato"/>
                <a:ea typeface="Lato"/>
                <a:cs typeface="Lato"/>
                <a:sym typeface="Lato"/>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dirty="0"/>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rgbClr val="434343"/>
              </a:buClr>
              <a:buSzPts val="1800"/>
              <a:buFont typeface="Lato"/>
              <a:buChar char="●"/>
              <a:defRPr sz="1800">
                <a:solidFill>
                  <a:srgbClr val="434343"/>
                </a:solidFill>
                <a:latin typeface="Lato"/>
                <a:ea typeface="Lato"/>
                <a:cs typeface="Lato"/>
                <a:sym typeface="Lato"/>
              </a:defRPr>
            </a:lvl1pPr>
            <a:lvl2pPr marL="914400" lvl="1" indent="-317500">
              <a:lnSpc>
                <a:spcPct val="115000"/>
              </a:lnSpc>
              <a:spcBef>
                <a:spcPts val="0"/>
              </a:spcBef>
              <a:spcAft>
                <a:spcPts val="0"/>
              </a:spcAft>
              <a:buClr>
                <a:srgbClr val="434343"/>
              </a:buClr>
              <a:buSzPts val="1400"/>
              <a:buFont typeface="Lato"/>
              <a:buChar char="○"/>
              <a:defRPr>
                <a:solidFill>
                  <a:srgbClr val="434343"/>
                </a:solidFill>
                <a:latin typeface="Lato"/>
                <a:ea typeface="Lato"/>
                <a:cs typeface="Lato"/>
                <a:sym typeface="Lato"/>
              </a:defRPr>
            </a:lvl2pPr>
            <a:lvl3pPr marL="1371600" lvl="2" indent="-317500">
              <a:lnSpc>
                <a:spcPct val="115000"/>
              </a:lnSpc>
              <a:spcBef>
                <a:spcPts val="0"/>
              </a:spcBef>
              <a:spcAft>
                <a:spcPts val="0"/>
              </a:spcAft>
              <a:buClr>
                <a:srgbClr val="434343"/>
              </a:buClr>
              <a:buSzPts val="1400"/>
              <a:buFont typeface="Lato"/>
              <a:buChar char="■"/>
              <a:defRPr>
                <a:solidFill>
                  <a:srgbClr val="434343"/>
                </a:solidFill>
                <a:latin typeface="Lato"/>
                <a:ea typeface="Lato"/>
                <a:cs typeface="Lato"/>
                <a:sym typeface="Lato"/>
              </a:defRPr>
            </a:lvl3pPr>
            <a:lvl4pPr marL="1828800" lvl="3" indent="-317500">
              <a:lnSpc>
                <a:spcPct val="115000"/>
              </a:lnSpc>
              <a:spcBef>
                <a:spcPts val="0"/>
              </a:spcBef>
              <a:spcAft>
                <a:spcPts val="0"/>
              </a:spcAft>
              <a:buClr>
                <a:srgbClr val="434343"/>
              </a:buClr>
              <a:buSzPts val="1400"/>
              <a:buFont typeface="Lato"/>
              <a:buChar char="●"/>
              <a:defRPr>
                <a:solidFill>
                  <a:srgbClr val="434343"/>
                </a:solidFill>
                <a:latin typeface="Lato"/>
                <a:ea typeface="Lato"/>
                <a:cs typeface="Lato"/>
                <a:sym typeface="Lato"/>
              </a:defRPr>
            </a:lvl4pPr>
            <a:lvl5pPr marL="2286000" lvl="4" indent="-317500">
              <a:lnSpc>
                <a:spcPct val="115000"/>
              </a:lnSpc>
              <a:spcBef>
                <a:spcPts val="0"/>
              </a:spcBef>
              <a:spcAft>
                <a:spcPts val="0"/>
              </a:spcAft>
              <a:buClr>
                <a:srgbClr val="434343"/>
              </a:buClr>
              <a:buSzPts val="1400"/>
              <a:buFont typeface="Lato"/>
              <a:buChar char="○"/>
              <a:defRPr>
                <a:solidFill>
                  <a:srgbClr val="434343"/>
                </a:solidFill>
                <a:latin typeface="Lato"/>
                <a:ea typeface="Lato"/>
                <a:cs typeface="Lato"/>
                <a:sym typeface="Lato"/>
              </a:defRPr>
            </a:lvl5pPr>
            <a:lvl6pPr marL="2743200" lvl="5" indent="-317500">
              <a:lnSpc>
                <a:spcPct val="115000"/>
              </a:lnSpc>
              <a:spcBef>
                <a:spcPts val="0"/>
              </a:spcBef>
              <a:spcAft>
                <a:spcPts val="0"/>
              </a:spcAft>
              <a:buClr>
                <a:srgbClr val="434343"/>
              </a:buClr>
              <a:buSzPts val="1400"/>
              <a:buFont typeface="Lato"/>
              <a:buChar char="■"/>
              <a:defRPr>
                <a:solidFill>
                  <a:srgbClr val="434343"/>
                </a:solidFill>
                <a:latin typeface="Lato"/>
                <a:ea typeface="Lato"/>
                <a:cs typeface="Lato"/>
                <a:sym typeface="Lato"/>
              </a:defRPr>
            </a:lvl6pPr>
            <a:lvl7pPr marL="3200400" lvl="6" indent="-317500">
              <a:lnSpc>
                <a:spcPct val="115000"/>
              </a:lnSpc>
              <a:spcBef>
                <a:spcPts val="0"/>
              </a:spcBef>
              <a:spcAft>
                <a:spcPts val="0"/>
              </a:spcAft>
              <a:buClr>
                <a:srgbClr val="434343"/>
              </a:buClr>
              <a:buSzPts val="1400"/>
              <a:buFont typeface="Lato"/>
              <a:buChar char="●"/>
              <a:defRPr>
                <a:solidFill>
                  <a:srgbClr val="434343"/>
                </a:solidFill>
                <a:latin typeface="Lato"/>
                <a:ea typeface="Lato"/>
                <a:cs typeface="Lato"/>
                <a:sym typeface="Lato"/>
              </a:defRPr>
            </a:lvl7pPr>
            <a:lvl8pPr marL="3657600" lvl="7" indent="-317500">
              <a:lnSpc>
                <a:spcPct val="115000"/>
              </a:lnSpc>
              <a:spcBef>
                <a:spcPts val="0"/>
              </a:spcBef>
              <a:spcAft>
                <a:spcPts val="0"/>
              </a:spcAft>
              <a:buClr>
                <a:srgbClr val="434343"/>
              </a:buClr>
              <a:buSzPts val="1400"/>
              <a:buFont typeface="Lato"/>
              <a:buChar char="○"/>
              <a:defRPr>
                <a:solidFill>
                  <a:srgbClr val="434343"/>
                </a:solidFill>
                <a:latin typeface="Lato"/>
                <a:ea typeface="Lato"/>
                <a:cs typeface="Lato"/>
                <a:sym typeface="Lato"/>
              </a:defRPr>
            </a:lvl8pPr>
            <a:lvl9pPr marL="4114800" lvl="8" indent="-317500">
              <a:lnSpc>
                <a:spcPct val="115000"/>
              </a:lnSpc>
              <a:spcBef>
                <a:spcPts val="0"/>
              </a:spcBef>
              <a:spcAft>
                <a:spcPts val="0"/>
              </a:spcAft>
              <a:buClr>
                <a:srgbClr val="434343"/>
              </a:buClr>
              <a:buSzPts val="1400"/>
              <a:buFont typeface="Lato"/>
              <a:buChar char="■"/>
              <a:defRPr>
                <a:solidFill>
                  <a:srgbClr val="434343"/>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6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hyperlink" Target="https://www.umass.edu/disability/" TargetMode="Externa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hyperlink" Target="https://en.wikipedia.org/wiki/John_von_Neumann" TargetMode="External"/><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hyperlink" Target="http://pages.cs.wisc.edu/~remzi/OSTEP" TargetMode="Externa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sp>
        <p:nvSpPr>
          <p:cNvPr id="58" name="Google Shape;58;p13"/>
          <p:cNvSpPr txBox="1">
            <a:spLocks noGrp="1"/>
          </p:cNvSpPr>
          <p:nvPr>
            <p:ph type="ctrTitle"/>
          </p:nvPr>
        </p:nvSpPr>
        <p:spPr>
          <a:xfrm>
            <a:off x="311700" y="1939850"/>
            <a:ext cx="8520600" cy="8574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en"/>
              <a:t>377 Operating Systems</a:t>
            </a:r>
            <a:endParaRPr/>
          </a:p>
        </p:txBody>
      </p:sp>
      <p:sp>
        <p:nvSpPr>
          <p:cNvPr id="59" name="Google Shape;59;p13"/>
          <p:cNvSpPr txBox="1">
            <a:spLocks noGrp="1"/>
          </p:cNvSpPr>
          <p:nvPr>
            <p:ph type="subTitle" idx="1"/>
          </p:nvPr>
        </p:nvSpPr>
        <p:spPr>
          <a:xfrm>
            <a:off x="311700" y="2834125"/>
            <a:ext cx="8520600" cy="540900"/>
          </a:xfrm>
          <a:prstGeom prst="rect">
            <a:avLst/>
          </a:prstGeom>
        </p:spPr>
        <p:txBody>
          <a:bodyPr spcFirstLastPara="1" wrap="square" lIns="91425" tIns="91425" rIns="91425" bIns="91425" anchor="ctr" anchorCtr="0">
            <a:normAutofit fontScale="92500" lnSpcReduction="10000"/>
          </a:bodyPr>
          <a:lstStyle/>
          <a:p>
            <a:pPr marL="0" lvl="0" indent="0" algn="ctr" rtl="0">
              <a:spcBef>
                <a:spcPts val="0"/>
              </a:spcBef>
              <a:spcAft>
                <a:spcPts val="0"/>
              </a:spcAft>
              <a:buNone/>
            </a:pPr>
            <a:r>
              <a:rPr lang="en" dirty="0"/>
              <a:t>01 Course Introduction</a:t>
            </a:r>
            <a:endParaRPr dirty="0"/>
          </a:p>
        </p:txBody>
      </p:sp>
      <p:pic>
        <p:nvPicPr>
          <p:cNvPr id="60" name="Google Shape;60;p13"/>
          <p:cNvPicPr preferRelativeResize="0"/>
          <p:nvPr/>
        </p:nvPicPr>
        <p:blipFill>
          <a:blip r:embed="rId3">
            <a:alphaModFix/>
          </a:blip>
          <a:stretch>
            <a:fillRect/>
          </a:stretch>
        </p:blipFill>
        <p:spPr>
          <a:xfrm>
            <a:off x="2673538" y="100800"/>
            <a:ext cx="3796924" cy="1635050"/>
          </a:xfrm>
          <a:prstGeom prst="rect">
            <a:avLst/>
          </a:prstGeom>
          <a:noFill/>
          <a:ln>
            <a:noFill/>
          </a:ln>
        </p:spPr>
      </p:pic>
      <p:pic>
        <p:nvPicPr>
          <p:cNvPr id="61" name="Google Shape;61;p13"/>
          <p:cNvPicPr preferRelativeResize="0"/>
          <p:nvPr/>
        </p:nvPicPr>
        <p:blipFill>
          <a:blip r:embed="rId4">
            <a:alphaModFix/>
          </a:blip>
          <a:stretch>
            <a:fillRect/>
          </a:stretch>
        </p:blipFill>
        <p:spPr>
          <a:xfrm>
            <a:off x="7145750" y="3146875"/>
            <a:ext cx="1933825" cy="1938274"/>
          </a:xfrm>
          <a:prstGeom prst="rect">
            <a:avLst/>
          </a:prstGeom>
          <a:noFill/>
          <a:ln>
            <a:noFill/>
          </a:ln>
        </p:spPr>
      </p:pic>
      <p:pic>
        <p:nvPicPr>
          <p:cNvPr id="62" name="Google Shape;62;p13"/>
          <p:cNvPicPr preferRelativeResize="0"/>
          <p:nvPr/>
        </p:nvPicPr>
        <p:blipFill>
          <a:blip r:embed="rId5">
            <a:alphaModFix/>
          </a:blip>
          <a:stretch>
            <a:fillRect/>
          </a:stretch>
        </p:blipFill>
        <p:spPr>
          <a:xfrm>
            <a:off x="264400" y="3527326"/>
            <a:ext cx="2718976" cy="1476700"/>
          </a:xfrm>
          <a:prstGeom prst="rect">
            <a:avLst/>
          </a:prstGeom>
          <a:noFill/>
          <a:ln>
            <a:noFill/>
          </a:ln>
        </p:spPr>
      </p:pic>
      <p:sp>
        <p:nvSpPr>
          <p:cNvPr id="2" name="Google Shape;63;p13">
            <a:extLst>
              <a:ext uri="{FF2B5EF4-FFF2-40B4-BE49-F238E27FC236}">
                <a16:creationId xmlns:a16="http://schemas.microsoft.com/office/drawing/2014/main" id="{E7FFF842-D881-3810-9459-0D9BE314DBA7}"/>
              </a:ext>
            </a:extLst>
          </p:cNvPr>
          <p:cNvSpPr txBox="1"/>
          <p:nvPr/>
        </p:nvSpPr>
        <p:spPr>
          <a:xfrm>
            <a:off x="171999" y="221925"/>
            <a:ext cx="2501539" cy="61552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latin typeface="Lato"/>
                <a:ea typeface="Lato"/>
                <a:cs typeface="Lato"/>
                <a:sym typeface="Lato"/>
              </a:rPr>
              <a:t>Join on Zoom if you are remote (see website for link).</a:t>
            </a:r>
            <a:endParaRPr dirty="0">
              <a:latin typeface="Lato"/>
              <a:ea typeface="Lato"/>
              <a:cs typeface="Lato"/>
              <a:sym typeface="Lato"/>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6F1E84-8DF3-270B-EE6E-60F68528B815}"/>
              </a:ext>
            </a:extLst>
          </p:cNvPr>
          <p:cNvSpPr>
            <a:spLocks noGrp="1"/>
          </p:cNvSpPr>
          <p:nvPr>
            <p:ph type="title"/>
          </p:nvPr>
        </p:nvSpPr>
        <p:spPr/>
        <p:txBody>
          <a:bodyPr>
            <a:normAutofit fontScale="90000"/>
          </a:bodyPr>
          <a:lstStyle/>
          <a:p>
            <a:r>
              <a:rPr lang="en-US" dirty="0"/>
              <a:t>Piazza</a:t>
            </a:r>
          </a:p>
        </p:txBody>
      </p:sp>
      <p:sp>
        <p:nvSpPr>
          <p:cNvPr id="3" name="Content Placeholder 2">
            <a:extLst>
              <a:ext uri="{FF2B5EF4-FFF2-40B4-BE49-F238E27FC236}">
                <a16:creationId xmlns:a16="http://schemas.microsoft.com/office/drawing/2014/main" id="{7C29F3C0-200D-8FB1-83EE-CF060CE27113}"/>
              </a:ext>
            </a:extLst>
          </p:cNvPr>
          <p:cNvSpPr>
            <a:spLocks noGrp="1"/>
          </p:cNvSpPr>
          <p:nvPr>
            <p:ph idx="1"/>
          </p:nvPr>
        </p:nvSpPr>
        <p:spPr/>
        <p:txBody>
          <a:bodyPr>
            <a:normAutofit/>
          </a:bodyPr>
          <a:lstStyle/>
          <a:p>
            <a:pPr indent="-457200"/>
            <a:r>
              <a:rPr lang="en-US" sz="2600" dirty="0"/>
              <a:t>Piazza is used to communicate with the instructor and other students. </a:t>
            </a:r>
          </a:p>
          <a:p>
            <a:pPr indent="-457200"/>
            <a:r>
              <a:rPr lang="en-US" sz="2600" dirty="0"/>
              <a:t>You can ask questions, post answers, and discuss course material. </a:t>
            </a:r>
          </a:p>
          <a:p>
            <a:pPr indent="-457200"/>
            <a:r>
              <a:rPr lang="en-US" sz="2600" dirty="0"/>
              <a:t>You can also use Piazza to communicate with the instructor privately.</a:t>
            </a:r>
          </a:p>
        </p:txBody>
      </p:sp>
    </p:spTree>
    <p:extLst>
      <p:ext uri="{BB962C8B-B14F-4D97-AF65-F5344CB8AC3E}">
        <p14:creationId xmlns:p14="http://schemas.microsoft.com/office/powerpoint/2010/main" val="18384442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F5F58C-CA38-B4B9-5F69-F63A89910C83}"/>
              </a:ext>
            </a:extLst>
          </p:cNvPr>
          <p:cNvSpPr>
            <a:spLocks noGrp="1"/>
          </p:cNvSpPr>
          <p:nvPr>
            <p:ph type="title"/>
          </p:nvPr>
        </p:nvSpPr>
        <p:spPr/>
        <p:txBody>
          <a:bodyPr>
            <a:normAutofit fontScale="90000"/>
          </a:bodyPr>
          <a:lstStyle/>
          <a:p>
            <a:r>
              <a:rPr lang="en-US" dirty="0"/>
              <a:t>Zoom and Echo360</a:t>
            </a:r>
          </a:p>
        </p:txBody>
      </p:sp>
      <p:sp>
        <p:nvSpPr>
          <p:cNvPr id="3" name="Content Placeholder 2">
            <a:extLst>
              <a:ext uri="{FF2B5EF4-FFF2-40B4-BE49-F238E27FC236}">
                <a16:creationId xmlns:a16="http://schemas.microsoft.com/office/drawing/2014/main" id="{8D1DC9BA-67E9-B952-37B3-99413AA9871A}"/>
              </a:ext>
            </a:extLst>
          </p:cNvPr>
          <p:cNvSpPr>
            <a:spLocks noGrp="1"/>
          </p:cNvSpPr>
          <p:nvPr>
            <p:ph idx="1"/>
          </p:nvPr>
        </p:nvSpPr>
        <p:spPr/>
        <p:txBody>
          <a:bodyPr/>
          <a:lstStyle/>
          <a:p>
            <a:r>
              <a:rPr lang="en-US" dirty="0"/>
              <a:t>All class meetings will be </a:t>
            </a:r>
            <a:r>
              <a:rPr lang="en-US" i="1" dirty="0"/>
              <a:t>synchronously</a:t>
            </a:r>
            <a:r>
              <a:rPr lang="en-US" dirty="0"/>
              <a:t> streamed on Zoom.</a:t>
            </a:r>
          </a:p>
          <a:p>
            <a:r>
              <a:rPr lang="en-US" dirty="0"/>
              <a:t>All class meetings will be recorded by Zoom and uploaded to Echo360 at the end of class.</a:t>
            </a:r>
          </a:p>
          <a:p>
            <a:r>
              <a:rPr lang="en-US" dirty="0"/>
              <a:t>You will be able to access the class on Zoom if you are unable to make it to class in-person.</a:t>
            </a:r>
          </a:p>
          <a:p>
            <a:r>
              <a:rPr lang="en-US" dirty="0"/>
              <a:t>If you are unable to make it to class for a personal reason, you can view the recorded class meeting </a:t>
            </a:r>
            <a:r>
              <a:rPr lang="en-US" i="1" dirty="0"/>
              <a:t>asynchronously</a:t>
            </a:r>
            <a:r>
              <a:rPr lang="en-US" dirty="0"/>
              <a:t>.</a:t>
            </a:r>
          </a:p>
          <a:p>
            <a:r>
              <a:rPr lang="en-US" b="1" dirty="0"/>
              <a:t>DO NOT ABUSE THIS!</a:t>
            </a:r>
          </a:p>
        </p:txBody>
      </p:sp>
    </p:spTree>
    <p:extLst>
      <p:ext uri="{BB962C8B-B14F-4D97-AF65-F5344CB8AC3E}">
        <p14:creationId xmlns:p14="http://schemas.microsoft.com/office/powerpoint/2010/main" val="7655982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6F1E84-8DF3-270B-EE6E-60F68528B815}"/>
              </a:ext>
            </a:extLst>
          </p:cNvPr>
          <p:cNvSpPr>
            <a:spLocks noGrp="1"/>
          </p:cNvSpPr>
          <p:nvPr>
            <p:ph type="title"/>
          </p:nvPr>
        </p:nvSpPr>
        <p:spPr/>
        <p:txBody>
          <a:bodyPr>
            <a:normAutofit fontScale="90000"/>
          </a:bodyPr>
          <a:lstStyle/>
          <a:p>
            <a:r>
              <a:rPr lang="en-US" dirty="0"/>
              <a:t>Software Tools</a:t>
            </a:r>
          </a:p>
        </p:txBody>
      </p:sp>
      <p:sp>
        <p:nvSpPr>
          <p:cNvPr id="3" name="Content Placeholder 2">
            <a:extLst>
              <a:ext uri="{FF2B5EF4-FFF2-40B4-BE49-F238E27FC236}">
                <a16:creationId xmlns:a16="http://schemas.microsoft.com/office/drawing/2014/main" id="{7C29F3C0-200D-8FB1-83EE-CF060CE27113}"/>
              </a:ext>
            </a:extLst>
          </p:cNvPr>
          <p:cNvSpPr>
            <a:spLocks noGrp="1"/>
          </p:cNvSpPr>
          <p:nvPr>
            <p:ph idx="1"/>
          </p:nvPr>
        </p:nvSpPr>
        <p:spPr/>
        <p:txBody>
          <a:bodyPr>
            <a:normAutofit fontScale="92500" lnSpcReduction="20000"/>
          </a:bodyPr>
          <a:lstStyle/>
          <a:p>
            <a:pPr marL="0" indent="0">
              <a:buNone/>
            </a:pPr>
            <a:r>
              <a:rPr lang="en-US" dirty="0"/>
              <a:t>We will use a variety of software tools in this course. The most important that you will need to install on your computer are:</a:t>
            </a:r>
          </a:p>
          <a:p>
            <a:pPr marL="0" indent="0">
              <a:buNone/>
            </a:pPr>
            <a:endParaRPr lang="en-US" dirty="0"/>
          </a:p>
          <a:p>
            <a:r>
              <a:rPr lang="en-US" dirty="0"/>
              <a:t>Visual Studio Code (VSCode)</a:t>
            </a:r>
          </a:p>
          <a:p>
            <a:endParaRPr lang="en-US" dirty="0"/>
          </a:p>
          <a:p>
            <a:pPr marL="114300" indent="0">
              <a:buNone/>
            </a:pPr>
            <a:r>
              <a:rPr lang="en-US" dirty="0"/>
              <a:t>You will be doing all of your coding in the Edlab environment. The Edlab environment is a cluster of Linux machines with all the installed software that you need. </a:t>
            </a:r>
          </a:p>
          <a:p>
            <a:pPr marL="114300" indent="0">
              <a:buNone/>
            </a:pPr>
            <a:endParaRPr lang="en-US" dirty="0"/>
          </a:p>
          <a:p>
            <a:pPr marL="114300" indent="0">
              <a:buNone/>
            </a:pPr>
            <a:r>
              <a:rPr lang="en-US" dirty="0"/>
              <a:t>You can use VSCode to remotely connect to the Edlab and code like you are on your own machine. Very nice.</a:t>
            </a:r>
          </a:p>
          <a:p>
            <a:pPr marL="114300" indent="0">
              <a:buNone/>
            </a:pPr>
            <a:endParaRPr lang="en-US" dirty="0"/>
          </a:p>
          <a:p>
            <a:pPr marL="114300" indent="0">
              <a:buNone/>
            </a:pPr>
            <a:r>
              <a:rPr lang="en-US" dirty="0"/>
              <a:t>Or, you can optionally use emacs, vim, or nano.</a:t>
            </a:r>
          </a:p>
        </p:txBody>
      </p:sp>
    </p:spTree>
    <p:extLst>
      <p:ext uri="{BB962C8B-B14F-4D97-AF65-F5344CB8AC3E}">
        <p14:creationId xmlns:p14="http://schemas.microsoft.com/office/powerpoint/2010/main" val="8917773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AEB879-7AC0-C044-9642-FE4278B23E71}"/>
              </a:ext>
            </a:extLst>
          </p:cNvPr>
          <p:cNvSpPr>
            <a:spLocks noGrp="1"/>
          </p:cNvSpPr>
          <p:nvPr>
            <p:ph type="title"/>
          </p:nvPr>
        </p:nvSpPr>
        <p:spPr/>
        <p:txBody>
          <a:bodyPr>
            <a:normAutofit fontScale="90000"/>
          </a:bodyPr>
          <a:lstStyle/>
          <a:p>
            <a:r>
              <a:rPr lang="en-US" dirty="0"/>
              <a:t>Lecture Format</a:t>
            </a:r>
          </a:p>
        </p:txBody>
      </p:sp>
      <p:sp>
        <p:nvSpPr>
          <p:cNvPr id="3" name="Text Placeholder 2">
            <a:extLst>
              <a:ext uri="{FF2B5EF4-FFF2-40B4-BE49-F238E27FC236}">
                <a16:creationId xmlns:a16="http://schemas.microsoft.com/office/drawing/2014/main" id="{3F1F3D18-0449-F2C7-9AC2-7F90CD8CF4BA}"/>
              </a:ext>
            </a:extLst>
          </p:cNvPr>
          <p:cNvSpPr>
            <a:spLocks noGrp="1"/>
          </p:cNvSpPr>
          <p:nvPr>
            <p:ph type="body" idx="1"/>
          </p:nvPr>
        </p:nvSpPr>
        <p:spPr/>
        <p:txBody>
          <a:bodyPr>
            <a:normAutofit fontScale="92500" lnSpcReduction="10000"/>
          </a:bodyPr>
          <a:lstStyle/>
          <a:p>
            <a:pPr marL="114300" indent="0">
              <a:buNone/>
            </a:pPr>
            <a:r>
              <a:rPr lang="en-US" dirty="0"/>
              <a:t>01-LEC (44864): </a:t>
            </a:r>
            <a:r>
              <a:rPr lang="en-US" dirty="0" err="1"/>
              <a:t>TuTh</a:t>
            </a:r>
            <a:r>
              <a:rPr lang="en-US" dirty="0"/>
              <a:t> 10:00AM - 11:15AM, </a:t>
            </a:r>
            <a:r>
              <a:rPr lang="en-US" dirty="0" err="1"/>
              <a:t>Goessmann</a:t>
            </a:r>
            <a:r>
              <a:rPr lang="en-US" dirty="0"/>
              <a:t> Lab. Add rm 64</a:t>
            </a:r>
          </a:p>
          <a:p>
            <a:pPr marL="114300" indent="0">
              <a:buNone/>
            </a:pPr>
            <a:endParaRPr lang="en-US" b="0" dirty="0"/>
          </a:p>
          <a:p>
            <a:r>
              <a:rPr lang="en-US" b="0" dirty="0"/>
              <a:t>Lectures will be led by the professor and provide a high-level overview of the course material.</a:t>
            </a:r>
            <a:br>
              <a:rPr lang="en-US" b="0" dirty="0"/>
            </a:br>
            <a:endParaRPr lang="en-US" b="0" dirty="0"/>
          </a:p>
          <a:p>
            <a:r>
              <a:rPr lang="en-US" b="0" dirty="0"/>
              <a:t>The presentation format will include a variety of slides, written notes, programming examples, activities, etc.</a:t>
            </a:r>
            <a:br>
              <a:rPr lang="en-US" b="0" dirty="0"/>
            </a:br>
            <a:endParaRPr lang="en-US" b="0" dirty="0"/>
          </a:p>
          <a:p>
            <a:r>
              <a:rPr lang="en-US" b="0" dirty="0"/>
              <a:t>You are expected to attend every lecture for your section and arrive promptly, so you do not disturb others.</a:t>
            </a:r>
            <a:br>
              <a:rPr lang="en-US" b="0" dirty="0"/>
            </a:br>
            <a:endParaRPr lang="en-US" b="0" dirty="0"/>
          </a:p>
          <a:p>
            <a:r>
              <a:rPr lang="en-US" b="0" dirty="0"/>
              <a:t>You may use electronic devices during class; however, its use must pertain to the activity at hand.</a:t>
            </a:r>
          </a:p>
        </p:txBody>
      </p:sp>
    </p:spTree>
    <p:extLst>
      <p:ext uri="{BB962C8B-B14F-4D97-AF65-F5344CB8AC3E}">
        <p14:creationId xmlns:p14="http://schemas.microsoft.com/office/powerpoint/2010/main" val="22423705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AEB879-7AC0-C044-9642-FE4278B23E71}"/>
              </a:ext>
            </a:extLst>
          </p:cNvPr>
          <p:cNvSpPr>
            <a:spLocks noGrp="1"/>
          </p:cNvSpPr>
          <p:nvPr>
            <p:ph type="title"/>
          </p:nvPr>
        </p:nvSpPr>
        <p:spPr/>
        <p:txBody>
          <a:bodyPr>
            <a:normAutofit fontScale="90000"/>
          </a:bodyPr>
          <a:lstStyle/>
          <a:p>
            <a:r>
              <a:rPr lang="en-US" dirty="0"/>
              <a:t>Discussion Format</a:t>
            </a:r>
          </a:p>
        </p:txBody>
      </p:sp>
      <p:sp>
        <p:nvSpPr>
          <p:cNvPr id="3" name="Text Placeholder 2">
            <a:extLst>
              <a:ext uri="{FF2B5EF4-FFF2-40B4-BE49-F238E27FC236}">
                <a16:creationId xmlns:a16="http://schemas.microsoft.com/office/drawing/2014/main" id="{3F1F3D18-0449-F2C7-9AC2-7F90CD8CF4BA}"/>
              </a:ext>
            </a:extLst>
          </p:cNvPr>
          <p:cNvSpPr>
            <a:spLocks noGrp="1"/>
          </p:cNvSpPr>
          <p:nvPr>
            <p:ph type="body" idx="1"/>
          </p:nvPr>
        </p:nvSpPr>
        <p:spPr>
          <a:xfrm>
            <a:off x="311700" y="804574"/>
            <a:ext cx="8520600" cy="4204525"/>
          </a:xfrm>
        </p:spPr>
        <p:txBody>
          <a:bodyPr>
            <a:normAutofit fontScale="92500" lnSpcReduction="20000"/>
          </a:bodyPr>
          <a:lstStyle/>
          <a:p>
            <a:pPr marL="114300" indent="0">
              <a:buNone/>
            </a:pPr>
            <a:r>
              <a:rPr lang="en-US" dirty="0"/>
              <a:t>01AA-DIS(44865): Fr 12:20PM - 1:10PM, </a:t>
            </a:r>
            <a:r>
              <a:rPr lang="en-US" dirty="0" err="1"/>
              <a:t>Goessmann</a:t>
            </a:r>
            <a:r>
              <a:rPr lang="en-US" dirty="0"/>
              <a:t> Lab. Add rm 64</a:t>
            </a:r>
          </a:p>
          <a:p>
            <a:pPr marL="114300" indent="0">
              <a:buNone/>
            </a:pPr>
            <a:endParaRPr lang="en-US" b="0" dirty="0"/>
          </a:p>
          <a:p>
            <a:r>
              <a:rPr lang="en-US" b="0" dirty="0"/>
              <a:t>The discussion section is led by teaching assistants (TAs) for this course. </a:t>
            </a:r>
            <a:br>
              <a:rPr lang="en-US" b="0" dirty="0"/>
            </a:br>
            <a:endParaRPr lang="en-US" b="0" dirty="0"/>
          </a:p>
          <a:p>
            <a:r>
              <a:rPr lang="en-US" b="0" dirty="0"/>
              <a:t>There will also be undergraduate course assistants (UCA) assigned to your discussion section.</a:t>
            </a:r>
            <a:br>
              <a:rPr lang="en-US" b="0" dirty="0"/>
            </a:br>
            <a:endParaRPr lang="en-US" b="0" dirty="0"/>
          </a:p>
          <a:p>
            <a:r>
              <a:rPr lang="en-US" b="0" dirty="0"/>
              <a:t>You are expected to attend every discussion section.</a:t>
            </a:r>
            <a:br>
              <a:rPr lang="en-US" b="0" dirty="0"/>
            </a:br>
            <a:endParaRPr lang="en-US" b="0" dirty="0"/>
          </a:p>
          <a:p>
            <a:r>
              <a:rPr lang="en-US" b="0" dirty="0"/>
              <a:t>Discussions are used to begin discussion assignments and get help completing those assignments.</a:t>
            </a:r>
            <a:br>
              <a:rPr lang="en-US" b="0" dirty="0"/>
            </a:br>
            <a:br>
              <a:rPr lang="en-US" b="0" dirty="0"/>
            </a:br>
            <a:r>
              <a:rPr lang="en-US" b="0" dirty="0"/>
              <a:t>Missing a discussion section does not excuse you from any activities that occur during that time. Do not ask to make up any missed work during discussion section time.</a:t>
            </a:r>
          </a:p>
        </p:txBody>
      </p:sp>
    </p:spTree>
    <p:extLst>
      <p:ext uri="{BB962C8B-B14F-4D97-AF65-F5344CB8AC3E}">
        <p14:creationId xmlns:p14="http://schemas.microsoft.com/office/powerpoint/2010/main" val="39583432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AEB879-7AC0-C044-9642-FE4278B23E71}"/>
              </a:ext>
            </a:extLst>
          </p:cNvPr>
          <p:cNvSpPr>
            <a:spLocks noGrp="1"/>
          </p:cNvSpPr>
          <p:nvPr>
            <p:ph type="title"/>
          </p:nvPr>
        </p:nvSpPr>
        <p:spPr/>
        <p:txBody>
          <a:bodyPr>
            <a:normAutofit fontScale="90000"/>
          </a:bodyPr>
          <a:lstStyle/>
          <a:p>
            <a:r>
              <a:rPr lang="en-US" dirty="0"/>
              <a:t>What happens if I can’t attend a lecture or a discussion?</a:t>
            </a:r>
          </a:p>
        </p:txBody>
      </p:sp>
      <p:sp>
        <p:nvSpPr>
          <p:cNvPr id="3" name="Text Placeholder 2">
            <a:extLst>
              <a:ext uri="{FF2B5EF4-FFF2-40B4-BE49-F238E27FC236}">
                <a16:creationId xmlns:a16="http://schemas.microsoft.com/office/drawing/2014/main" id="{3F1F3D18-0449-F2C7-9AC2-7F90CD8CF4BA}"/>
              </a:ext>
            </a:extLst>
          </p:cNvPr>
          <p:cNvSpPr>
            <a:spLocks noGrp="1"/>
          </p:cNvSpPr>
          <p:nvPr>
            <p:ph type="body" idx="1"/>
          </p:nvPr>
        </p:nvSpPr>
        <p:spPr/>
        <p:txBody>
          <a:bodyPr>
            <a:normAutofit fontScale="92500" lnSpcReduction="10000"/>
          </a:bodyPr>
          <a:lstStyle/>
          <a:p>
            <a:pPr marL="114300" indent="0">
              <a:buNone/>
            </a:pPr>
            <a:r>
              <a:rPr lang="en-US" b="0" dirty="0"/>
              <a:t>Although we want you to attend the lecture, we understand that sometimes that isn’t always possible. For that reason, we provide flexible options that allow you to participate.</a:t>
            </a:r>
          </a:p>
          <a:p>
            <a:pPr marL="114300" indent="0">
              <a:buNone/>
            </a:pPr>
            <a:endParaRPr lang="en-US" b="0" dirty="0"/>
          </a:p>
          <a:p>
            <a:r>
              <a:rPr lang="en-US" dirty="0"/>
              <a:t>Remote Synchronous</a:t>
            </a:r>
            <a:r>
              <a:rPr lang="en-US" b="0" dirty="0"/>
              <a:t>: attend the lecture remotely on Zoom and ask questions through the chat system.</a:t>
            </a:r>
          </a:p>
          <a:p>
            <a:r>
              <a:rPr lang="en-US" dirty="0"/>
              <a:t>Asynchronous</a:t>
            </a:r>
            <a:r>
              <a:rPr lang="en-US" b="0" dirty="0"/>
              <a:t>: watch the recorded lecture at a time that is convenient for you.</a:t>
            </a:r>
          </a:p>
          <a:p>
            <a:endParaRPr lang="en-US" b="0" dirty="0"/>
          </a:p>
          <a:p>
            <a:pPr marL="114300" indent="0">
              <a:buNone/>
            </a:pPr>
            <a:r>
              <a:rPr lang="en-US" b="0" dirty="0"/>
              <a:t>Unless you have special arrangements, please do not assume that you can attend fully remote. We do want you in class to engage with the class!</a:t>
            </a:r>
          </a:p>
          <a:p>
            <a:pPr marL="114300" indent="0">
              <a:buNone/>
            </a:pPr>
            <a:endParaRPr lang="en-US" b="0" dirty="0"/>
          </a:p>
          <a:p>
            <a:pPr marL="114300" indent="0">
              <a:buNone/>
            </a:pPr>
            <a:r>
              <a:rPr lang="en-US" dirty="0"/>
              <a:t>Discussions are not zoomed/recorded. However, you must complete the discussion exercise.</a:t>
            </a:r>
          </a:p>
        </p:txBody>
      </p:sp>
    </p:spTree>
    <p:extLst>
      <p:ext uri="{BB962C8B-B14F-4D97-AF65-F5344CB8AC3E}">
        <p14:creationId xmlns:p14="http://schemas.microsoft.com/office/powerpoint/2010/main" val="22311444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C16A6-6713-2F59-AA4A-8D9D68A041C2}"/>
              </a:ext>
            </a:extLst>
          </p:cNvPr>
          <p:cNvSpPr>
            <a:spLocks noGrp="1"/>
          </p:cNvSpPr>
          <p:nvPr>
            <p:ph type="title"/>
          </p:nvPr>
        </p:nvSpPr>
        <p:spPr/>
        <p:txBody>
          <a:bodyPr>
            <a:normAutofit fontScale="90000"/>
          </a:bodyPr>
          <a:lstStyle/>
          <a:p>
            <a:r>
              <a:rPr lang="en-US" dirty="0"/>
              <a:t>Assignments and Grading</a:t>
            </a:r>
          </a:p>
        </p:txBody>
      </p:sp>
      <p:sp>
        <p:nvSpPr>
          <p:cNvPr id="3" name="Content Placeholder 2">
            <a:extLst>
              <a:ext uri="{FF2B5EF4-FFF2-40B4-BE49-F238E27FC236}">
                <a16:creationId xmlns:a16="http://schemas.microsoft.com/office/drawing/2014/main" id="{59EDD81B-CB21-930E-F9FB-EC23D50794C7}"/>
              </a:ext>
            </a:extLst>
          </p:cNvPr>
          <p:cNvSpPr>
            <a:spLocks noGrp="1"/>
          </p:cNvSpPr>
          <p:nvPr>
            <p:ph idx="1"/>
          </p:nvPr>
        </p:nvSpPr>
        <p:spPr/>
        <p:txBody>
          <a:bodyPr/>
          <a:lstStyle/>
          <a:p>
            <a:r>
              <a:rPr lang="en-US" dirty="0"/>
              <a:t>(45%) Project Assignments</a:t>
            </a:r>
          </a:p>
          <a:p>
            <a:r>
              <a:rPr lang="en-US" dirty="0"/>
              <a:t>(20%) Topic Quizzes</a:t>
            </a:r>
          </a:p>
          <a:p>
            <a:r>
              <a:rPr lang="en-US" dirty="0"/>
              <a:t>(20%) Final Exam</a:t>
            </a:r>
          </a:p>
          <a:p>
            <a:r>
              <a:rPr lang="en-US" dirty="0"/>
              <a:t>(15%) Discussion Exercises</a:t>
            </a:r>
          </a:p>
        </p:txBody>
      </p:sp>
    </p:spTree>
    <p:extLst>
      <p:ext uri="{BB962C8B-B14F-4D97-AF65-F5344CB8AC3E}">
        <p14:creationId xmlns:p14="http://schemas.microsoft.com/office/powerpoint/2010/main" val="37729634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C16A6-6713-2F59-AA4A-8D9D68A041C2}"/>
              </a:ext>
            </a:extLst>
          </p:cNvPr>
          <p:cNvSpPr>
            <a:spLocks noGrp="1"/>
          </p:cNvSpPr>
          <p:nvPr>
            <p:ph type="title"/>
          </p:nvPr>
        </p:nvSpPr>
        <p:spPr/>
        <p:txBody>
          <a:bodyPr>
            <a:normAutofit fontScale="90000"/>
          </a:bodyPr>
          <a:lstStyle/>
          <a:p>
            <a:r>
              <a:rPr lang="en-US" dirty="0"/>
              <a:t>(45%) Project Assignments</a:t>
            </a:r>
          </a:p>
        </p:txBody>
      </p:sp>
      <p:sp>
        <p:nvSpPr>
          <p:cNvPr id="3" name="Content Placeholder 2">
            <a:extLst>
              <a:ext uri="{FF2B5EF4-FFF2-40B4-BE49-F238E27FC236}">
                <a16:creationId xmlns:a16="http://schemas.microsoft.com/office/drawing/2014/main" id="{59EDD81B-CB21-930E-F9FB-EC23D50794C7}"/>
              </a:ext>
            </a:extLst>
          </p:cNvPr>
          <p:cNvSpPr>
            <a:spLocks noGrp="1"/>
          </p:cNvSpPr>
          <p:nvPr>
            <p:ph idx="1"/>
          </p:nvPr>
        </p:nvSpPr>
        <p:spPr/>
        <p:txBody>
          <a:bodyPr/>
          <a:lstStyle/>
          <a:p>
            <a:pPr marL="285750" indent="-285750">
              <a:lnSpc>
                <a:spcPct val="100000"/>
              </a:lnSpc>
            </a:pPr>
            <a:r>
              <a:rPr lang="en-US" dirty="0"/>
              <a:t>There are approximately 6 projects that are hands on with programming as it relates to the material. </a:t>
            </a:r>
          </a:p>
          <a:p>
            <a:pPr marL="285750" indent="-285750">
              <a:lnSpc>
                <a:spcPct val="100000"/>
              </a:lnSpc>
            </a:pPr>
            <a:r>
              <a:rPr lang="en-US" dirty="0"/>
              <a:t>You will be provided a “starter” project, but will require additions, modifications, or tasks to complete it. </a:t>
            </a:r>
          </a:p>
          <a:p>
            <a:pPr marL="285750" indent="-285750">
              <a:lnSpc>
                <a:spcPct val="100000"/>
              </a:lnSpc>
            </a:pPr>
            <a:r>
              <a:rPr lang="en-US" dirty="0"/>
              <a:t>Most projects come with some tests (but not all) to guide you. </a:t>
            </a:r>
          </a:p>
          <a:p>
            <a:pPr marL="285750" indent="-285750">
              <a:lnSpc>
                <a:spcPct val="100000"/>
              </a:lnSpc>
            </a:pPr>
            <a:r>
              <a:rPr lang="en-US" dirty="0"/>
              <a:t>You submit your projects to Gradescope which will run our auto-grader and apply additional private tests.</a:t>
            </a:r>
          </a:p>
        </p:txBody>
      </p:sp>
    </p:spTree>
    <p:extLst>
      <p:ext uri="{BB962C8B-B14F-4D97-AF65-F5344CB8AC3E}">
        <p14:creationId xmlns:p14="http://schemas.microsoft.com/office/powerpoint/2010/main" val="7726093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C16A6-6713-2F59-AA4A-8D9D68A041C2}"/>
              </a:ext>
            </a:extLst>
          </p:cNvPr>
          <p:cNvSpPr>
            <a:spLocks noGrp="1"/>
          </p:cNvSpPr>
          <p:nvPr>
            <p:ph type="title"/>
          </p:nvPr>
        </p:nvSpPr>
        <p:spPr/>
        <p:txBody>
          <a:bodyPr>
            <a:normAutofit fontScale="90000"/>
          </a:bodyPr>
          <a:lstStyle/>
          <a:p>
            <a:r>
              <a:rPr lang="en-US" dirty="0"/>
              <a:t>(20%) Topic Quizzes</a:t>
            </a:r>
          </a:p>
        </p:txBody>
      </p:sp>
      <p:sp>
        <p:nvSpPr>
          <p:cNvPr id="3" name="Content Placeholder 2">
            <a:extLst>
              <a:ext uri="{FF2B5EF4-FFF2-40B4-BE49-F238E27FC236}">
                <a16:creationId xmlns:a16="http://schemas.microsoft.com/office/drawing/2014/main" id="{59EDD81B-CB21-930E-F9FB-EC23D50794C7}"/>
              </a:ext>
            </a:extLst>
          </p:cNvPr>
          <p:cNvSpPr>
            <a:spLocks noGrp="1"/>
          </p:cNvSpPr>
          <p:nvPr>
            <p:ph idx="1"/>
          </p:nvPr>
        </p:nvSpPr>
        <p:spPr/>
        <p:txBody>
          <a:bodyPr/>
          <a:lstStyle/>
          <a:p>
            <a:pPr marL="285750" indent="-285750">
              <a:lnSpc>
                <a:spcPct val="100000"/>
              </a:lnSpc>
            </a:pPr>
            <a:r>
              <a:rPr lang="en-US" dirty="0"/>
              <a:t>Topic quizzes will test your knowledge of the material. </a:t>
            </a:r>
          </a:p>
          <a:p>
            <a:pPr marL="285750" indent="-285750">
              <a:lnSpc>
                <a:spcPct val="100000"/>
              </a:lnSpc>
            </a:pPr>
            <a:r>
              <a:rPr lang="en-US" dirty="0"/>
              <a:t>There will be approximately 6 of these assessments. </a:t>
            </a:r>
          </a:p>
          <a:p>
            <a:pPr marL="285750" indent="-285750">
              <a:lnSpc>
                <a:spcPct val="100000"/>
              </a:lnSpc>
            </a:pPr>
            <a:r>
              <a:rPr lang="en-US" dirty="0"/>
              <a:t>They will be multiple choice, true/false, etc. </a:t>
            </a:r>
          </a:p>
          <a:p>
            <a:pPr marL="285750" indent="-285750">
              <a:lnSpc>
                <a:spcPct val="100000"/>
              </a:lnSpc>
            </a:pPr>
            <a:r>
              <a:rPr lang="en-US" dirty="0"/>
              <a:t>They will be available on Moodle during a 24-hour period. </a:t>
            </a:r>
          </a:p>
          <a:p>
            <a:pPr marL="285750" indent="-285750">
              <a:lnSpc>
                <a:spcPct val="100000"/>
              </a:lnSpc>
            </a:pPr>
            <a:r>
              <a:rPr lang="en-US" dirty="0"/>
              <a:t>Once you start a topic quiz you will have 50 minutes to complete it.</a:t>
            </a:r>
          </a:p>
        </p:txBody>
      </p:sp>
    </p:spTree>
    <p:extLst>
      <p:ext uri="{BB962C8B-B14F-4D97-AF65-F5344CB8AC3E}">
        <p14:creationId xmlns:p14="http://schemas.microsoft.com/office/powerpoint/2010/main" val="8462491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C16A6-6713-2F59-AA4A-8D9D68A041C2}"/>
              </a:ext>
            </a:extLst>
          </p:cNvPr>
          <p:cNvSpPr>
            <a:spLocks noGrp="1"/>
          </p:cNvSpPr>
          <p:nvPr>
            <p:ph type="title"/>
          </p:nvPr>
        </p:nvSpPr>
        <p:spPr/>
        <p:txBody>
          <a:bodyPr>
            <a:normAutofit fontScale="90000"/>
          </a:bodyPr>
          <a:lstStyle/>
          <a:p>
            <a:r>
              <a:rPr lang="en-US" dirty="0"/>
              <a:t>(20%) Final Exam</a:t>
            </a:r>
          </a:p>
        </p:txBody>
      </p:sp>
      <p:sp>
        <p:nvSpPr>
          <p:cNvPr id="3" name="Content Placeholder 2">
            <a:extLst>
              <a:ext uri="{FF2B5EF4-FFF2-40B4-BE49-F238E27FC236}">
                <a16:creationId xmlns:a16="http://schemas.microsoft.com/office/drawing/2014/main" id="{59EDD81B-CB21-930E-F9FB-EC23D50794C7}"/>
              </a:ext>
            </a:extLst>
          </p:cNvPr>
          <p:cNvSpPr>
            <a:spLocks noGrp="1"/>
          </p:cNvSpPr>
          <p:nvPr>
            <p:ph idx="1"/>
          </p:nvPr>
        </p:nvSpPr>
        <p:spPr/>
        <p:txBody>
          <a:bodyPr/>
          <a:lstStyle/>
          <a:p>
            <a:pPr marL="285750" indent="-285750">
              <a:lnSpc>
                <a:spcPct val="100000"/>
              </a:lnSpc>
            </a:pPr>
            <a:r>
              <a:rPr lang="en-US" dirty="0"/>
              <a:t>There will be a final exam for this course that you will complete during the final examination period. </a:t>
            </a:r>
          </a:p>
          <a:p>
            <a:pPr marL="285750" indent="-285750">
              <a:lnSpc>
                <a:spcPct val="100000"/>
              </a:lnSpc>
            </a:pPr>
            <a:r>
              <a:rPr lang="en-US" dirty="0"/>
              <a:t>The final exam will be cumulative and will include a certain percentage of the questions you have already seen on the topic quizzes. </a:t>
            </a:r>
          </a:p>
          <a:p>
            <a:pPr marL="285750" indent="-285750">
              <a:lnSpc>
                <a:spcPct val="100000"/>
              </a:lnSpc>
            </a:pPr>
            <a:r>
              <a:rPr lang="en-US" dirty="0"/>
              <a:t>The final exam will also include some open response questions in addition to multiple choice, true/false, etc. style questions. </a:t>
            </a:r>
          </a:p>
          <a:p>
            <a:pPr marL="285750" indent="-285750">
              <a:lnSpc>
                <a:spcPct val="100000"/>
              </a:lnSpc>
            </a:pPr>
            <a:r>
              <a:rPr lang="en-US" dirty="0"/>
              <a:t>You will have 2 hours to complete the final exam once you start.</a:t>
            </a:r>
          </a:p>
          <a:p>
            <a:pPr marL="285750" indent="-285750">
              <a:lnSpc>
                <a:spcPct val="100000"/>
              </a:lnSpc>
            </a:pPr>
            <a:r>
              <a:rPr lang="en-US" dirty="0"/>
              <a:t>The exam will be “take home”</a:t>
            </a:r>
          </a:p>
        </p:txBody>
      </p:sp>
    </p:spTree>
    <p:extLst>
      <p:ext uri="{BB962C8B-B14F-4D97-AF65-F5344CB8AC3E}">
        <p14:creationId xmlns:p14="http://schemas.microsoft.com/office/powerpoint/2010/main" val="34716992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68033"/>
            <a:lum/>
          </a:blip>
          <a:srcRect/>
          <a:stretch>
            <a:fillRect l="-18000" r="-18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C064FB-F2F3-C659-D933-4A80A7029FEE}"/>
              </a:ext>
            </a:extLst>
          </p:cNvPr>
          <p:cNvSpPr>
            <a:spLocks noGrp="1"/>
          </p:cNvSpPr>
          <p:nvPr>
            <p:ph type="title"/>
          </p:nvPr>
        </p:nvSpPr>
        <p:spPr>
          <a:xfrm>
            <a:off x="123691" y="2449953"/>
            <a:ext cx="2422954" cy="2446787"/>
          </a:xfrm>
          <a:solidFill>
            <a:schemeClr val="tx2"/>
          </a:solidFill>
          <a:effectLst>
            <a:softEdge rad="64799"/>
          </a:effectLst>
        </p:spPr>
        <p:txBody>
          <a:bodyPr>
            <a:normAutofit fontScale="90000"/>
          </a:bodyPr>
          <a:lstStyle/>
          <a:p>
            <a:r>
              <a:rPr lang="en-US" dirty="0">
                <a:solidFill>
                  <a:schemeClr val="accent1">
                    <a:lumMod val="50000"/>
                  </a:schemeClr>
                </a:solidFill>
              </a:rPr>
              <a:t>Welcome to COMPSCI 377 Operating Systems</a:t>
            </a:r>
          </a:p>
        </p:txBody>
      </p:sp>
    </p:spTree>
    <p:extLst>
      <p:ext uri="{BB962C8B-B14F-4D97-AF65-F5344CB8AC3E}">
        <p14:creationId xmlns:p14="http://schemas.microsoft.com/office/powerpoint/2010/main" val="31996760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C16A6-6713-2F59-AA4A-8D9D68A041C2}"/>
              </a:ext>
            </a:extLst>
          </p:cNvPr>
          <p:cNvSpPr>
            <a:spLocks noGrp="1"/>
          </p:cNvSpPr>
          <p:nvPr>
            <p:ph type="title"/>
          </p:nvPr>
        </p:nvSpPr>
        <p:spPr/>
        <p:txBody>
          <a:bodyPr>
            <a:normAutofit fontScale="90000"/>
          </a:bodyPr>
          <a:lstStyle/>
          <a:p>
            <a:r>
              <a:rPr lang="en-US" dirty="0"/>
              <a:t>(15%) Discussion Exercises</a:t>
            </a:r>
          </a:p>
        </p:txBody>
      </p:sp>
      <p:sp>
        <p:nvSpPr>
          <p:cNvPr id="3" name="Content Placeholder 2">
            <a:extLst>
              <a:ext uri="{FF2B5EF4-FFF2-40B4-BE49-F238E27FC236}">
                <a16:creationId xmlns:a16="http://schemas.microsoft.com/office/drawing/2014/main" id="{59EDD81B-CB21-930E-F9FB-EC23D50794C7}"/>
              </a:ext>
            </a:extLst>
          </p:cNvPr>
          <p:cNvSpPr>
            <a:spLocks noGrp="1"/>
          </p:cNvSpPr>
          <p:nvPr>
            <p:ph idx="1"/>
          </p:nvPr>
        </p:nvSpPr>
        <p:spPr/>
        <p:txBody>
          <a:bodyPr/>
          <a:lstStyle/>
          <a:p>
            <a:pPr marL="285750" indent="-285750">
              <a:lnSpc>
                <a:spcPct val="100000"/>
              </a:lnSpc>
            </a:pPr>
            <a:r>
              <a:rPr lang="en-US" dirty="0"/>
              <a:t>A discussion exercise is a short activity that will focus on expanding your knowledge in a particular topic area. </a:t>
            </a:r>
          </a:p>
          <a:p>
            <a:pPr marL="285750" indent="-285750">
              <a:lnSpc>
                <a:spcPct val="100000"/>
              </a:lnSpc>
            </a:pPr>
            <a:r>
              <a:rPr lang="en-US" dirty="0"/>
              <a:t>They are often designed to provide guidance for an upcoming project or to enhance your understanding of the content for that week. </a:t>
            </a:r>
          </a:p>
          <a:p>
            <a:pPr marL="285750" indent="-285750">
              <a:lnSpc>
                <a:spcPct val="100000"/>
              </a:lnSpc>
            </a:pPr>
            <a:r>
              <a:rPr lang="en-US" dirty="0"/>
              <a:t>They are completed on Gradescope.</a:t>
            </a:r>
          </a:p>
          <a:p>
            <a:pPr marL="285750" indent="-285750">
              <a:lnSpc>
                <a:spcPct val="100000"/>
              </a:lnSpc>
            </a:pPr>
            <a:r>
              <a:rPr lang="en-US" dirty="0"/>
              <a:t>They are graded both automatically and manually.</a:t>
            </a:r>
          </a:p>
        </p:txBody>
      </p:sp>
    </p:spTree>
    <p:extLst>
      <p:ext uri="{BB962C8B-B14F-4D97-AF65-F5344CB8AC3E}">
        <p14:creationId xmlns:p14="http://schemas.microsoft.com/office/powerpoint/2010/main" val="11145536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C16A6-6713-2F59-AA4A-8D9D68A041C2}"/>
              </a:ext>
            </a:extLst>
          </p:cNvPr>
          <p:cNvSpPr>
            <a:spLocks noGrp="1"/>
          </p:cNvSpPr>
          <p:nvPr>
            <p:ph type="title"/>
          </p:nvPr>
        </p:nvSpPr>
        <p:spPr/>
        <p:txBody>
          <a:bodyPr>
            <a:normAutofit fontScale="90000"/>
          </a:bodyPr>
          <a:lstStyle/>
          <a:p>
            <a:r>
              <a:rPr lang="en-US" dirty="0"/>
              <a:t>Office Hours</a:t>
            </a:r>
          </a:p>
        </p:txBody>
      </p:sp>
      <p:sp>
        <p:nvSpPr>
          <p:cNvPr id="3" name="Content Placeholder 2">
            <a:extLst>
              <a:ext uri="{FF2B5EF4-FFF2-40B4-BE49-F238E27FC236}">
                <a16:creationId xmlns:a16="http://schemas.microsoft.com/office/drawing/2014/main" id="{59EDD81B-CB21-930E-F9FB-EC23D50794C7}"/>
              </a:ext>
            </a:extLst>
          </p:cNvPr>
          <p:cNvSpPr>
            <a:spLocks noGrp="1"/>
          </p:cNvSpPr>
          <p:nvPr>
            <p:ph idx="1"/>
          </p:nvPr>
        </p:nvSpPr>
        <p:spPr/>
        <p:txBody>
          <a:bodyPr/>
          <a:lstStyle/>
          <a:p>
            <a:pPr marL="285750" indent="-285750">
              <a:lnSpc>
                <a:spcPct val="100000"/>
              </a:lnSpc>
            </a:pPr>
            <a:r>
              <a:rPr lang="en-US" dirty="0"/>
              <a:t>Office hours are times when we provide real-time access to the instructor, TAs, and UCAs. </a:t>
            </a:r>
            <a:br>
              <a:rPr lang="en-US" dirty="0"/>
            </a:br>
            <a:endParaRPr lang="en-US" dirty="0"/>
          </a:p>
          <a:p>
            <a:pPr marL="285750" indent="-285750">
              <a:lnSpc>
                <a:spcPct val="100000"/>
              </a:lnSpc>
            </a:pPr>
            <a:r>
              <a:rPr lang="en-US" dirty="0"/>
              <a:t>You do not need an appointment to attend office hours, attendance is optional, and all questions you have about the course are welcome. </a:t>
            </a:r>
            <a:br>
              <a:rPr lang="en-US" dirty="0"/>
            </a:br>
            <a:endParaRPr lang="en-US" dirty="0"/>
          </a:p>
          <a:p>
            <a:pPr marL="285750" indent="-285750">
              <a:lnSpc>
                <a:spcPct val="100000"/>
              </a:lnSpc>
            </a:pPr>
            <a:r>
              <a:rPr lang="en-US" dirty="0"/>
              <a:t>These sessions will be held at several different times during the week. </a:t>
            </a:r>
            <a:br>
              <a:rPr lang="en-US" dirty="0"/>
            </a:br>
            <a:endParaRPr lang="en-US" dirty="0"/>
          </a:p>
          <a:p>
            <a:pPr marL="285750" indent="-285750">
              <a:lnSpc>
                <a:spcPct val="100000"/>
              </a:lnSpc>
            </a:pPr>
            <a:r>
              <a:rPr lang="en-US" dirty="0"/>
              <a:t>Office hours will be posted on Moodle as soon as we are able to schedule them.</a:t>
            </a:r>
            <a:br>
              <a:rPr lang="en-US" dirty="0"/>
            </a:br>
            <a:endParaRPr lang="en-US" dirty="0"/>
          </a:p>
          <a:p>
            <a:pPr marL="285750" indent="-285750">
              <a:lnSpc>
                <a:spcPct val="100000"/>
              </a:lnSpc>
            </a:pPr>
            <a:r>
              <a:rPr lang="en-US" dirty="0"/>
              <a:t>Office hours will be both in-person and on Zoom</a:t>
            </a:r>
          </a:p>
        </p:txBody>
      </p:sp>
    </p:spTree>
    <p:extLst>
      <p:ext uri="{BB962C8B-B14F-4D97-AF65-F5344CB8AC3E}">
        <p14:creationId xmlns:p14="http://schemas.microsoft.com/office/powerpoint/2010/main" val="1550084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C16A6-6713-2F59-AA4A-8D9D68A041C2}"/>
              </a:ext>
            </a:extLst>
          </p:cNvPr>
          <p:cNvSpPr>
            <a:spLocks noGrp="1"/>
          </p:cNvSpPr>
          <p:nvPr>
            <p:ph type="title"/>
          </p:nvPr>
        </p:nvSpPr>
        <p:spPr/>
        <p:txBody>
          <a:bodyPr>
            <a:normAutofit fontScale="90000"/>
          </a:bodyPr>
          <a:lstStyle/>
          <a:p>
            <a:r>
              <a:rPr lang="en-US" dirty="0"/>
              <a:t>Accommodations</a:t>
            </a:r>
          </a:p>
        </p:txBody>
      </p:sp>
      <p:sp>
        <p:nvSpPr>
          <p:cNvPr id="3" name="Content Placeholder 2">
            <a:extLst>
              <a:ext uri="{FF2B5EF4-FFF2-40B4-BE49-F238E27FC236}">
                <a16:creationId xmlns:a16="http://schemas.microsoft.com/office/drawing/2014/main" id="{59EDD81B-CB21-930E-F9FB-EC23D50794C7}"/>
              </a:ext>
            </a:extLst>
          </p:cNvPr>
          <p:cNvSpPr>
            <a:spLocks noGrp="1"/>
          </p:cNvSpPr>
          <p:nvPr>
            <p:ph idx="1"/>
          </p:nvPr>
        </p:nvSpPr>
        <p:spPr/>
        <p:txBody>
          <a:bodyPr>
            <a:normAutofit lnSpcReduction="10000"/>
          </a:bodyPr>
          <a:lstStyle/>
          <a:p>
            <a:pPr marL="285750" indent="-285750">
              <a:lnSpc>
                <a:spcPct val="100000"/>
              </a:lnSpc>
            </a:pPr>
            <a:r>
              <a:rPr lang="en-US" dirty="0"/>
              <a:t>The University of Massachusetts Amherst is committed to providing an equal educational opportunity for all students. </a:t>
            </a:r>
            <a:br>
              <a:rPr lang="en-US" dirty="0"/>
            </a:br>
            <a:endParaRPr lang="en-US" dirty="0"/>
          </a:p>
          <a:p>
            <a:pPr marL="285750" indent="-285750">
              <a:lnSpc>
                <a:spcPct val="100000"/>
              </a:lnSpc>
            </a:pPr>
            <a:r>
              <a:rPr lang="en-US" dirty="0"/>
              <a:t>If you have a documented physical, psychological, or learning disability on file with Disability Services (DS), you may be eligible for reasonable academic accommodations to help you succeed in this course. </a:t>
            </a:r>
            <a:br>
              <a:rPr lang="en-US" dirty="0"/>
            </a:br>
            <a:endParaRPr lang="en-US" dirty="0"/>
          </a:p>
          <a:p>
            <a:pPr marL="285750" indent="-285750">
              <a:lnSpc>
                <a:spcPct val="100000"/>
              </a:lnSpc>
            </a:pPr>
            <a:r>
              <a:rPr lang="en-US" dirty="0"/>
              <a:t>If you have a documented disability that requires an accommodation, please notify me as soon as possible so that we may make appropriate arrangements. </a:t>
            </a:r>
            <a:br>
              <a:rPr lang="en-US" dirty="0"/>
            </a:br>
            <a:endParaRPr lang="en-US" dirty="0"/>
          </a:p>
          <a:p>
            <a:pPr marL="285750" indent="-285750">
              <a:lnSpc>
                <a:spcPct val="100000"/>
              </a:lnSpc>
            </a:pPr>
            <a:r>
              <a:rPr lang="en-US" dirty="0"/>
              <a:t>For further information, please visit Disability Services (</a:t>
            </a:r>
            <a:r>
              <a:rPr lang="en-US" dirty="0">
                <a:hlinkClick r:id="rId2"/>
              </a:rPr>
              <a:t>https://</a:t>
            </a:r>
            <a:r>
              <a:rPr lang="en-US" dirty="0" err="1">
                <a:hlinkClick r:id="rId2"/>
              </a:rPr>
              <a:t>www.umass.edu</a:t>
            </a:r>
            <a:r>
              <a:rPr lang="en-US" dirty="0">
                <a:hlinkClick r:id="rId2"/>
              </a:rPr>
              <a:t>/disability/</a:t>
            </a:r>
            <a:r>
              <a:rPr lang="en-US" dirty="0"/>
              <a:t>).</a:t>
            </a:r>
          </a:p>
        </p:txBody>
      </p:sp>
    </p:spTree>
    <p:extLst>
      <p:ext uri="{BB962C8B-B14F-4D97-AF65-F5344CB8AC3E}">
        <p14:creationId xmlns:p14="http://schemas.microsoft.com/office/powerpoint/2010/main" val="12085353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24"/>
          <p:cNvSpPr txBox="1">
            <a:spLocks noGrp="1"/>
          </p:cNvSpPr>
          <p:nvPr>
            <p:ph type="title"/>
          </p:nvPr>
        </p:nvSpPr>
        <p:spPr>
          <a:xfrm>
            <a:off x="311700" y="134400"/>
            <a:ext cx="8520600" cy="572700"/>
          </a:xfrm>
          <a:prstGeom prst="rect">
            <a:avLst/>
          </a:prstGeom>
        </p:spPr>
        <p:txBody>
          <a:bodyPr spcFirstLastPara="1" wrap="square" lIns="91425" tIns="91425" rIns="91425" bIns="91425" anchor="ctr" anchorCtr="0">
            <a:normAutofit fontScale="90000"/>
          </a:bodyPr>
          <a:lstStyle/>
          <a:p>
            <a:pPr marL="0" lvl="0" indent="0" algn="l" rtl="0">
              <a:spcBef>
                <a:spcPts val="0"/>
              </a:spcBef>
              <a:spcAft>
                <a:spcPts val="0"/>
              </a:spcAft>
              <a:buNone/>
            </a:pPr>
            <a:r>
              <a:rPr lang="en" dirty="0"/>
              <a:t>Academic Honesty Pledge</a:t>
            </a:r>
            <a:endParaRPr dirty="0"/>
          </a:p>
        </p:txBody>
      </p:sp>
      <p:sp>
        <p:nvSpPr>
          <p:cNvPr id="152" name="Google Shape;152;p24"/>
          <p:cNvSpPr txBox="1">
            <a:spLocks noGrp="1"/>
          </p:cNvSpPr>
          <p:nvPr>
            <p:ph type="body" idx="1"/>
          </p:nvPr>
        </p:nvSpPr>
        <p:spPr>
          <a:xfrm>
            <a:off x="311700" y="804575"/>
            <a:ext cx="8520600" cy="3858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b="0" dirty="0"/>
              <a:t>Academic honesty is taken seriously as part of being a member of the CICS community. As an active member of this course you are required to sign a pledge that you will uphold the values and trust of our community and commit to honesty and integrity in all assignments, exams, and activities. This pledge also acknowledges the consequences of breaking this trust and accepting the results of your actions.</a:t>
            </a:r>
            <a:endParaRPr b="0" dirty="0"/>
          </a:p>
          <a:p>
            <a:pPr marL="0" lvl="0" indent="0" algn="l" rtl="0">
              <a:spcBef>
                <a:spcPts val="1200"/>
              </a:spcBef>
              <a:spcAft>
                <a:spcPts val="1200"/>
              </a:spcAft>
              <a:buNone/>
            </a:pPr>
            <a:r>
              <a:rPr lang="en" b="0" dirty="0"/>
              <a:t>You must complete the pledge on Moodle. To stay in this course you must sign the pledge by answering YES. If you are unable to do so, you should withdraw from the course.</a:t>
            </a:r>
            <a:endParaRPr b="0"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22"/>
          <p:cNvSpPr txBox="1">
            <a:spLocks noGrp="1"/>
          </p:cNvSpPr>
          <p:nvPr>
            <p:ph type="title"/>
          </p:nvPr>
        </p:nvSpPr>
        <p:spPr>
          <a:xfrm>
            <a:off x="311700" y="134400"/>
            <a:ext cx="8520600" cy="572700"/>
          </a:xfrm>
          <a:prstGeom prst="rect">
            <a:avLst/>
          </a:prstGeom>
        </p:spPr>
        <p:txBody>
          <a:bodyPr spcFirstLastPara="1" wrap="square" lIns="91425" tIns="91425" rIns="91425" bIns="91425" anchor="ctr" anchorCtr="0">
            <a:normAutofit fontScale="90000"/>
          </a:bodyPr>
          <a:lstStyle/>
          <a:p>
            <a:pPr marL="0" lvl="0" indent="0" algn="l" rtl="0">
              <a:spcBef>
                <a:spcPts val="0"/>
              </a:spcBef>
              <a:spcAft>
                <a:spcPts val="0"/>
              </a:spcAft>
              <a:buNone/>
            </a:pPr>
            <a:r>
              <a:rPr lang="en"/>
              <a:t>Syllabus</a:t>
            </a:r>
            <a:endParaRPr/>
          </a:p>
        </p:txBody>
      </p:sp>
      <p:sp>
        <p:nvSpPr>
          <p:cNvPr id="138" name="Google Shape;138;p22"/>
          <p:cNvSpPr txBox="1">
            <a:spLocks noGrp="1"/>
          </p:cNvSpPr>
          <p:nvPr>
            <p:ph type="body" idx="1"/>
          </p:nvPr>
        </p:nvSpPr>
        <p:spPr>
          <a:xfrm>
            <a:off x="311700" y="804575"/>
            <a:ext cx="4260300" cy="3858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b="0" dirty="0"/>
              <a:t>The </a:t>
            </a:r>
            <a:r>
              <a:rPr lang="en" dirty="0"/>
              <a:t>syllabus</a:t>
            </a:r>
            <a:r>
              <a:rPr lang="en" b="0" dirty="0"/>
              <a:t> is the primary resource for all details regarding the course</a:t>
            </a:r>
            <a:endParaRPr b="0" dirty="0"/>
          </a:p>
          <a:p>
            <a:pPr marL="0" lvl="0" indent="0" algn="l" rtl="0">
              <a:spcBef>
                <a:spcPts val="1200"/>
              </a:spcBef>
              <a:spcAft>
                <a:spcPts val="0"/>
              </a:spcAft>
              <a:buNone/>
            </a:pPr>
            <a:r>
              <a:rPr lang="en" b="0" dirty="0"/>
              <a:t>You should consult the syllabus for all aspects of the course</a:t>
            </a:r>
            <a:endParaRPr b="0" dirty="0"/>
          </a:p>
          <a:p>
            <a:pPr marL="0" lvl="0" indent="0" algn="l" rtl="0">
              <a:spcBef>
                <a:spcPts val="1200"/>
              </a:spcBef>
              <a:spcAft>
                <a:spcPts val="1200"/>
              </a:spcAft>
              <a:buNone/>
            </a:pPr>
            <a:r>
              <a:rPr lang="en" b="0" dirty="0"/>
              <a:t>There may be circumstances where the syllabus needs to be updated, so always visit the syllabus online to ensure you are reading the most updated information</a:t>
            </a:r>
          </a:p>
          <a:p>
            <a:pPr marL="0" lvl="0" indent="0" algn="l" rtl="0">
              <a:spcBef>
                <a:spcPts val="1200"/>
              </a:spcBef>
              <a:spcAft>
                <a:spcPts val="1200"/>
              </a:spcAft>
              <a:buNone/>
            </a:pPr>
            <a:endParaRPr b="0" dirty="0"/>
          </a:p>
        </p:txBody>
      </p:sp>
      <p:pic>
        <p:nvPicPr>
          <p:cNvPr id="139" name="Google Shape;139;p22"/>
          <p:cNvPicPr preferRelativeResize="0"/>
          <p:nvPr/>
        </p:nvPicPr>
        <p:blipFill>
          <a:blip r:embed="rId3"/>
          <a:srcRect/>
          <a:stretch/>
        </p:blipFill>
        <p:spPr>
          <a:xfrm>
            <a:off x="4751629" y="286134"/>
            <a:ext cx="4080671" cy="4571231"/>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5"/>
          <p:cNvSpPr txBox="1"/>
          <p:nvPr/>
        </p:nvSpPr>
        <p:spPr>
          <a:xfrm>
            <a:off x="8245929" y="4923925"/>
            <a:ext cx="666900" cy="194100"/>
          </a:xfrm>
          <a:prstGeom prst="rect">
            <a:avLst/>
          </a:prstGeom>
          <a:noFill/>
          <a:ln>
            <a:noFill/>
          </a:ln>
        </p:spPr>
        <p:txBody>
          <a:bodyPr spcFirstLastPara="1" wrap="square" lIns="32750" tIns="32750" rIns="32750" bIns="32750" anchor="ctr" anchorCtr="0">
            <a:noAutofit/>
          </a:bodyPr>
          <a:lstStyle/>
          <a:p>
            <a:pPr marL="38100" marR="38100" lvl="0" indent="0" algn="ctr" rtl="0">
              <a:lnSpc>
                <a:spcPct val="100000"/>
              </a:lnSpc>
              <a:spcBef>
                <a:spcPts val="0"/>
              </a:spcBef>
              <a:spcAft>
                <a:spcPts val="0"/>
              </a:spcAft>
              <a:buClr>
                <a:srgbClr val="FFFFFF"/>
              </a:buClr>
              <a:buSzPts val="800"/>
              <a:buFont typeface="Calibri"/>
              <a:buNone/>
            </a:pPr>
            <a:r>
              <a:rPr lang="en" sz="800" b="0" i="0" u="none" strike="noStrike" cap="none">
                <a:solidFill>
                  <a:srgbClr val="FFFFFF"/>
                </a:solidFill>
                <a:latin typeface="Calibri"/>
                <a:ea typeface="Calibri"/>
                <a:cs typeface="Calibri"/>
                <a:sym typeface="Calibri"/>
              </a:rPr>
              <a:t>11</a:t>
            </a:r>
            <a:endParaRPr sz="900"/>
          </a:p>
        </p:txBody>
      </p:sp>
      <p:sp>
        <p:nvSpPr>
          <p:cNvPr id="158" name="Google Shape;158;p25"/>
          <p:cNvSpPr txBox="1">
            <a:spLocks noGrp="1"/>
          </p:cNvSpPr>
          <p:nvPr>
            <p:ph type="title"/>
          </p:nvPr>
        </p:nvSpPr>
        <p:spPr>
          <a:xfrm>
            <a:off x="311700" y="134400"/>
            <a:ext cx="8520600" cy="572700"/>
          </a:xfrm>
          <a:prstGeom prst="rect">
            <a:avLst/>
          </a:prstGeom>
          <a:noFill/>
          <a:ln>
            <a:noFill/>
          </a:ln>
        </p:spPr>
        <p:txBody>
          <a:bodyPr spcFirstLastPara="1" wrap="square" lIns="32750" tIns="32750" rIns="32750" bIns="32750" anchor="ctr" anchorCtr="0">
            <a:normAutofit/>
          </a:bodyPr>
          <a:lstStyle/>
          <a:p>
            <a:pPr marL="0" lvl="0" indent="0" algn="l" rtl="0">
              <a:spcBef>
                <a:spcPts val="0"/>
              </a:spcBef>
              <a:spcAft>
                <a:spcPts val="0"/>
              </a:spcAft>
              <a:buClr>
                <a:srgbClr val="000000"/>
              </a:buClr>
              <a:buSzPts val="5200"/>
              <a:buFont typeface="Helvetica Neue Light"/>
              <a:buNone/>
            </a:pPr>
            <a:r>
              <a:rPr lang="en"/>
              <a:t>What’s An OS?</a:t>
            </a:r>
            <a:endParaRPr/>
          </a:p>
        </p:txBody>
      </p:sp>
      <p:sp>
        <p:nvSpPr>
          <p:cNvPr id="159" name="Google Shape;159;p25"/>
          <p:cNvSpPr txBox="1">
            <a:spLocks noGrp="1"/>
          </p:cNvSpPr>
          <p:nvPr>
            <p:ph type="body" idx="1"/>
          </p:nvPr>
        </p:nvSpPr>
        <p:spPr>
          <a:xfrm>
            <a:off x="311700" y="1152475"/>
            <a:ext cx="8073300" cy="3416400"/>
          </a:xfrm>
          <a:prstGeom prst="rect">
            <a:avLst/>
          </a:prstGeom>
          <a:noFill/>
          <a:ln>
            <a:noFill/>
          </a:ln>
        </p:spPr>
        <p:txBody>
          <a:bodyPr spcFirstLastPara="1" wrap="square" lIns="32750" tIns="32750" rIns="32750" bIns="32750" anchor="ctr" anchorCtr="0">
            <a:normAutofit/>
          </a:bodyPr>
          <a:lstStyle/>
          <a:p>
            <a:pPr marL="0" lvl="0" indent="0" algn="l" rtl="0">
              <a:lnSpc>
                <a:spcPct val="100000"/>
              </a:lnSpc>
              <a:spcBef>
                <a:spcPts val="2300"/>
              </a:spcBef>
              <a:spcAft>
                <a:spcPts val="0"/>
              </a:spcAft>
              <a:buNone/>
            </a:pPr>
            <a:r>
              <a:rPr lang="en" sz="2000" b="0"/>
              <a:t>Interface between the user and the machine architecture.</a:t>
            </a:r>
            <a:endParaRPr sz="900" b="0"/>
          </a:p>
          <a:p>
            <a:pPr marL="0" lvl="0" indent="0" algn="l" rtl="0">
              <a:lnSpc>
                <a:spcPct val="100000"/>
              </a:lnSpc>
              <a:spcBef>
                <a:spcPts val="2300"/>
              </a:spcBef>
              <a:spcAft>
                <a:spcPts val="0"/>
              </a:spcAft>
              <a:buNone/>
            </a:pPr>
            <a:r>
              <a:rPr lang="en" sz="2000" b="0"/>
              <a:t>Implements a virtual machine that is</a:t>
            </a:r>
            <a:r>
              <a:rPr lang="en" sz="900" b="0"/>
              <a:t> </a:t>
            </a:r>
            <a:r>
              <a:rPr lang="en" sz="2000" b="0"/>
              <a:t>(hopefully) easier to program than raw hardware.</a:t>
            </a:r>
            <a:endParaRPr sz="900" b="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26"/>
          <p:cNvSpPr txBox="1"/>
          <p:nvPr/>
        </p:nvSpPr>
        <p:spPr>
          <a:xfrm>
            <a:off x="8245929" y="4923925"/>
            <a:ext cx="666900" cy="194100"/>
          </a:xfrm>
          <a:prstGeom prst="rect">
            <a:avLst/>
          </a:prstGeom>
          <a:noFill/>
          <a:ln>
            <a:noFill/>
          </a:ln>
        </p:spPr>
        <p:txBody>
          <a:bodyPr spcFirstLastPara="1" wrap="square" lIns="32750" tIns="32750" rIns="32750" bIns="32750" anchor="ctr" anchorCtr="0">
            <a:noAutofit/>
          </a:bodyPr>
          <a:lstStyle/>
          <a:p>
            <a:pPr marL="38100" marR="38100" lvl="0" indent="0" algn="ctr" rtl="0">
              <a:lnSpc>
                <a:spcPct val="100000"/>
              </a:lnSpc>
              <a:spcBef>
                <a:spcPts val="0"/>
              </a:spcBef>
              <a:spcAft>
                <a:spcPts val="0"/>
              </a:spcAft>
              <a:buClr>
                <a:srgbClr val="FFFFFF"/>
              </a:buClr>
              <a:buSzPts val="800"/>
              <a:buFont typeface="Calibri"/>
              <a:buNone/>
            </a:pPr>
            <a:r>
              <a:rPr lang="en" sz="800" b="0" i="0" u="none" strike="noStrike" cap="none">
                <a:solidFill>
                  <a:srgbClr val="FFFFFF"/>
                </a:solidFill>
                <a:latin typeface="Calibri"/>
                <a:ea typeface="Calibri"/>
                <a:cs typeface="Calibri"/>
                <a:sym typeface="Calibri"/>
              </a:rPr>
              <a:t>13</a:t>
            </a:r>
            <a:endParaRPr sz="900"/>
          </a:p>
        </p:txBody>
      </p:sp>
      <p:sp>
        <p:nvSpPr>
          <p:cNvPr id="165" name="Google Shape;165;p26"/>
          <p:cNvSpPr txBox="1">
            <a:spLocks noGrp="1"/>
          </p:cNvSpPr>
          <p:nvPr>
            <p:ph type="title"/>
          </p:nvPr>
        </p:nvSpPr>
        <p:spPr>
          <a:xfrm>
            <a:off x="311700" y="134400"/>
            <a:ext cx="8520600" cy="572700"/>
          </a:xfrm>
          <a:prstGeom prst="rect">
            <a:avLst/>
          </a:prstGeom>
          <a:noFill/>
          <a:ln>
            <a:noFill/>
          </a:ln>
        </p:spPr>
        <p:txBody>
          <a:bodyPr spcFirstLastPara="1" wrap="square" lIns="32750" tIns="32750" rIns="32750" bIns="32750" anchor="ctr" anchorCtr="0">
            <a:normAutofit/>
          </a:bodyPr>
          <a:lstStyle/>
          <a:p>
            <a:pPr marL="0" lvl="0" indent="0" algn="l" rtl="0">
              <a:spcBef>
                <a:spcPts val="0"/>
              </a:spcBef>
              <a:spcAft>
                <a:spcPts val="0"/>
              </a:spcAft>
              <a:buClr>
                <a:srgbClr val="000000"/>
              </a:buClr>
              <a:buSzPts val="5200"/>
              <a:buFont typeface="Helvetica Neue Light"/>
              <a:buNone/>
            </a:pPr>
            <a:r>
              <a:rPr lang="en"/>
              <a:t>OS</a:t>
            </a:r>
            <a:endParaRPr/>
          </a:p>
        </p:txBody>
      </p:sp>
      <p:sp>
        <p:nvSpPr>
          <p:cNvPr id="166" name="Google Shape;166;p26"/>
          <p:cNvSpPr txBox="1">
            <a:spLocks noGrp="1"/>
          </p:cNvSpPr>
          <p:nvPr>
            <p:ph type="body" idx="1"/>
          </p:nvPr>
        </p:nvSpPr>
        <p:spPr>
          <a:xfrm>
            <a:off x="311700" y="1152475"/>
            <a:ext cx="4649400" cy="3416400"/>
          </a:xfrm>
          <a:prstGeom prst="rect">
            <a:avLst/>
          </a:prstGeom>
          <a:noFill/>
          <a:ln>
            <a:noFill/>
          </a:ln>
        </p:spPr>
        <p:txBody>
          <a:bodyPr spcFirstLastPara="1" wrap="square" lIns="32750" tIns="32750" rIns="32750" bIns="32750" anchor="ctr" anchorCtr="0">
            <a:normAutofit/>
          </a:bodyPr>
          <a:lstStyle/>
          <a:p>
            <a:pPr marL="0" lvl="0" indent="0" algn="l" rtl="0">
              <a:spcBef>
                <a:spcPts val="0"/>
              </a:spcBef>
              <a:spcAft>
                <a:spcPts val="0"/>
              </a:spcAft>
              <a:buNone/>
            </a:pPr>
            <a:r>
              <a:rPr lang="en" b="0"/>
              <a:t>Interface between user and architecture: Hides architectural details</a:t>
            </a:r>
            <a:endParaRPr b="0"/>
          </a:p>
          <a:p>
            <a:pPr marL="0" lvl="0" indent="0" algn="l" rtl="0">
              <a:spcBef>
                <a:spcPts val="1200"/>
              </a:spcBef>
              <a:spcAft>
                <a:spcPts val="0"/>
              </a:spcAft>
              <a:buNone/>
            </a:pPr>
            <a:r>
              <a:rPr lang="en" b="0"/>
              <a:t>Implements virtual machine: Easier to program than raw hardware</a:t>
            </a:r>
            <a:endParaRPr b="0"/>
          </a:p>
          <a:p>
            <a:pPr marL="0" lvl="0" indent="0" algn="l" rtl="0">
              <a:spcBef>
                <a:spcPts val="1200"/>
              </a:spcBef>
              <a:spcAft>
                <a:spcPts val="0"/>
              </a:spcAft>
              <a:buNone/>
            </a:pPr>
            <a:r>
              <a:rPr lang="en" b="0"/>
              <a:t>Illusionist Bigger, faster, reliable</a:t>
            </a:r>
            <a:endParaRPr b="0"/>
          </a:p>
          <a:p>
            <a:pPr marL="0" lvl="0" indent="0" algn="l" rtl="0">
              <a:spcBef>
                <a:spcPts val="1200"/>
              </a:spcBef>
              <a:spcAft>
                <a:spcPts val="1200"/>
              </a:spcAft>
              <a:buNone/>
            </a:pPr>
            <a:r>
              <a:rPr lang="en" b="0"/>
              <a:t>Government: Divides resources, “Taxes” = overhead</a:t>
            </a:r>
            <a:endParaRPr b="0"/>
          </a:p>
        </p:txBody>
      </p:sp>
      <p:cxnSp>
        <p:nvCxnSpPr>
          <p:cNvPr id="167" name="Google Shape;167;p26"/>
          <p:cNvCxnSpPr/>
          <p:nvPr/>
        </p:nvCxnSpPr>
        <p:spPr>
          <a:xfrm>
            <a:off x="7102773" y="1505496"/>
            <a:ext cx="0" cy="928200"/>
          </a:xfrm>
          <a:prstGeom prst="straightConnector1">
            <a:avLst/>
          </a:prstGeom>
          <a:noFill/>
          <a:ln w="25400" cap="flat" cmpd="sng">
            <a:solidFill>
              <a:srgbClr val="000000"/>
            </a:solidFill>
            <a:prstDash val="solid"/>
            <a:miter lim="400000"/>
            <a:headEnd type="none" w="sm" len="sm"/>
            <a:tailEnd type="triangle" w="med" len="med"/>
          </a:ln>
        </p:spPr>
      </p:cxnSp>
      <p:cxnSp>
        <p:nvCxnSpPr>
          <p:cNvPr id="168" name="Google Shape;168;p26"/>
          <p:cNvCxnSpPr/>
          <p:nvPr/>
        </p:nvCxnSpPr>
        <p:spPr>
          <a:xfrm flipH="1">
            <a:off x="7099773" y="2490011"/>
            <a:ext cx="3000" cy="1174500"/>
          </a:xfrm>
          <a:prstGeom prst="straightConnector1">
            <a:avLst/>
          </a:prstGeom>
          <a:noFill/>
          <a:ln w="25400" cap="flat" cmpd="sng">
            <a:solidFill>
              <a:srgbClr val="000000"/>
            </a:solidFill>
            <a:prstDash val="solid"/>
            <a:miter lim="400000"/>
            <a:headEnd type="none" w="sm" len="sm"/>
            <a:tailEnd type="triangle" w="med" len="med"/>
          </a:ln>
        </p:spPr>
      </p:cxnSp>
      <p:sp>
        <p:nvSpPr>
          <p:cNvPr id="169" name="Google Shape;169;p26"/>
          <p:cNvSpPr txBox="1"/>
          <p:nvPr/>
        </p:nvSpPr>
        <p:spPr>
          <a:xfrm>
            <a:off x="5388273" y="1152471"/>
            <a:ext cx="3524400" cy="348300"/>
          </a:xfrm>
          <a:prstGeom prst="rect">
            <a:avLst/>
          </a:prstGeom>
          <a:solidFill>
            <a:srgbClr val="FFFFFF"/>
          </a:solidFill>
          <a:ln w="12700" cap="flat" cmpd="sng">
            <a:solidFill>
              <a:srgbClr val="000000"/>
            </a:solidFill>
            <a:prstDash val="solid"/>
            <a:miter lim="400000"/>
            <a:headEnd type="none" w="sm" len="sm"/>
            <a:tailEnd type="none" w="sm" len="sm"/>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000000"/>
              </a:buClr>
              <a:buSzPts val="2300"/>
              <a:buFont typeface="Tahoma"/>
              <a:buNone/>
            </a:pPr>
            <a:r>
              <a:rPr lang="en" sz="2300" b="0" i="0" u="none" strike="noStrike" cap="none">
                <a:solidFill>
                  <a:srgbClr val="000000"/>
                </a:solidFill>
                <a:latin typeface="Helvetica Neue Light"/>
                <a:ea typeface="Helvetica Neue Light"/>
                <a:cs typeface="Helvetica Neue Light"/>
                <a:sym typeface="Helvetica Neue Light"/>
              </a:rPr>
              <a:t>User-level Applications</a:t>
            </a:r>
            <a:endParaRPr sz="900"/>
          </a:p>
        </p:txBody>
      </p:sp>
      <p:sp>
        <p:nvSpPr>
          <p:cNvPr id="170" name="Google Shape;170;p26"/>
          <p:cNvSpPr txBox="1"/>
          <p:nvPr/>
        </p:nvSpPr>
        <p:spPr>
          <a:xfrm>
            <a:off x="5388273" y="2438346"/>
            <a:ext cx="3524400" cy="348300"/>
          </a:xfrm>
          <a:prstGeom prst="rect">
            <a:avLst/>
          </a:prstGeom>
          <a:solidFill>
            <a:srgbClr val="00E6B7"/>
          </a:solidFill>
          <a:ln w="12700" cap="flat" cmpd="sng">
            <a:solidFill>
              <a:srgbClr val="000000"/>
            </a:solidFill>
            <a:prstDash val="solid"/>
            <a:miter lim="400000"/>
            <a:headEnd type="none" w="sm" len="sm"/>
            <a:tailEnd type="none" w="sm" len="sm"/>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000000"/>
              </a:buClr>
              <a:buSzPts val="2300"/>
              <a:buFont typeface="Tahoma"/>
              <a:buNone/>
            </a:pPr>
            <a:r>
              <a:rPr lang="en" sz="2300" b="0" i="0" u="none" strike="noStrike" cap="none">
                <a:solidFill>
                  <a:srgbClr val="000000"/>
                </a:solidFill>
                <a:latin typeface="Helvetica Neue Light"/>
                <a:ea typeface="Helvetica Neue Light"/>
                <a:cs typeface="Helvetica Neue Light"/>
                <a:sym typeface="Helvetica Neue Light"/>
              </a:rPr>
              <a:t>Operating System</a:t>
            </a:r>
            <a:endParaRPr sz="900"/>
          </a:p>
        </p:txBody>
      </p:sp>
      <p:sp>
        <p:nvSpPr>
          <p:cNvPr id="171" name="Google Shape;171;p26"/>
          <p:cNvSpPr txBox="1"/>
          <p:nvPr/>
        </p:nvSpPr>
        <p:spPr>
          <a:xfrm>
            <a:off x="5388273" y="3724221"/>
            <a:ext cx="3524400" cy="348300"/>
          </a:xfrm>
          <a:prstGeom prst="rect">
            <a:avLst/>
          </a:prstGeom>
          <a:solidFill>
            <a:srgbClr val="FFFFFF"/>
          </a:solidFill>
          <a:ln w="12700" cap="flat" cmpd="sng">
            <a:solidFill>
              <a:srgbClr val="000000"/>
            </a:solidFill>
            <a:prstDash val="solid"/>
            <a:miter lim="400000"/>
            <a:headEnd type="none" w="sm" len="sm"/>
            <a:tailEnd type="none" w="sm" len="sm"/>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000000"/>
              </a:buClr>
              <a:buSzPts val="2300"/>
              <a:buFont typeface="Tahoma"/>
              <a:buNone/>
            </a:pPr>
            <a:r>
              <a:rPr lang="en" sz="2300" b="0" i="0" u="none" strike="noStrike" cap="none">
                <a:solidFill>
                  <a:srgbClr val="000000"/>
                </a:solidFill>
                <a:latin typeface="Helvetica Neue Light"/>
                <a:ea typeface="Helvetica Neue Light"/>
                <a:cs typeface="Helvetica Neue Light"/>
                <a:sym typeface="Helvetica Neue Light"/>
              </a:rPr>
              <a:t>Hardware</a:t>
            </a:r>
            <a:endParaRPr sz="900"/>
          </a:p>
        </p:txBody>
      </p:sp>
      <p:sp>
        <p:nvSpPr>
          <p:cNvPr id="172" name="Google Shape;172;p26"/>
          <p:cNvSpPr txBox="1"/>
          <p:nvPr/>
        </p:nvSpPr>
        <p:spPr>
          <a:xfrm>
            <a:off x="5925001" y="1815500"/>
            <a:ext cx="2403300" cy="308100"/>
          </a:xfrm>
          <a:prstGeom prst="rect">
            <a:avLst/>
          </a:prstGeom>
          <a:solidFill>
            <a:srgbClr val="FFFFFF"/>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000000"/>
              </a:buClr>
              <a:buSzPts val="1500"/>
              <a:buFont typeface="Palatino Linotype"/>
              <a:buNone/>
            </a:pPr>
            <a:r>
              <a:rPr lang="en" sz="1500" b="0" i="1" u="none" strike="noStrike" cap="none">
                <a:solidFill>
                  <a:srgbClr val="000000"/>
                </a:solidFill>
                <a:latin typeface="Helvetica Neue"/>
                <a:ea typeface="Helvetica Neue"/>
                <a:cs typeface="Helvetica Neue"/>
                <a:sym typeface="Helvetica Neue"/>
              </a:rPr>
              <a:t>virtual machine interface</a:t>
            </a:r>
            <a:endParaRPr sz="900"/>
          </a:p>
        </p:txBody>
      </p:sp>
      <p:sp>
        <p:nvSpPr>
          <p:cNvPr id="173" name="Google Shape;173;p26"/>
          <p:cNvSpPr txBox="1"/>
          <p:nvPr/>
        </p:nvSpPr>
        <p:spPr>
          <a:xfrm>
            <a:off x="5823705" y="3101375"/>
            <a:ext cx="2605800" cy="308100"/>
          </a:xfrm>
          <a:prstGeom prst="rect">
            <a:avLst/>
          </a:prstGeom>
          <a:solidFill>
            <a:srgbClr val="FFFFFF"/>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000000"/>
              </a:buClr>
              <a:buSzPts val="1500"/>
              <a:buFont typeface="Palatino Linotype"/>
              <a:buNone/>
            </a:pPr>
            <a:r>
              <a:rPr lang="en" sz="1500" b="0" i="1" u="none" strike="noStrike" cap="none">
                <a:solidFill>
                  <a:srgbClr val="000000"/>
                </a:solidFill>
                <a:latin typeface="Helvetica Neue"/>
                <a:ea typeface="Helvetica Neue"/>
                <a:cs typeface="Helvetica Neue"/>
                <a:sym typeface="Helvetica Neue"/>
              </a:rPr>
              <a:t>physical machine interface</a:t>
            </a:r>
            <a:endParaRPr sz="90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27"/>
          <p:cNvSpPr txBox="1">
            <a:spLocks noGrp="1"/>
          </p:cNvSpPr>
          <p:nvPr>
            <p:ph type="title"/>
          </p:nvPr>
        </p:nvSpPr>
        <p:spPr>
          <a:xfrm>
            <a:off x="311700" y="134400"/>
            <a:ext cx="8520600" cy="572700"/>
          </a:xfrm>
          <a:prstGeom prst="rect">
            <a:avLst/>
          </a:prstGeom>
          <a:noFill/>
          <a:ln>
            <a:noFill/>
          </a:ln>
        </p:spPr>
        <p:txBody>
          <a:bodyPr spcFirstLastPara="1" wrap="square" lIns="32750" tIns="32750" rIns="32750" bIns="32750" anchor="ctr" anchorCtr="0">
            <a:normAutofit/>
          </a:bodyPr>
          <a:lstStyle/>
          <a:p>
            <a:pPr marL="0" lvl="0" indent="0" algn="l" rtl="0">
              <a:spcBef>
                <a:spcPts val="0"/>
              </a:spcBef>
              <a:spcAft>
                <a:spcPts val="0"/>
              </a:spcAft>
              <a:buClr>
                <a:srgbClr val="000000"/>
              </a:buClr>
              <a:buSzPts val="5200"/>
              <a:buFont typeface="Helvetica Neue Light"/>
              <a:buNone/>
            </a:pPr>
            <a:r>
              <a:rPr lang="en"/>
              <a:t>Most Important Features</a:t>
            </a:r>
            <a:endParaRPr/>
          </a:p>
        </p:txBody>
      </p:sp>
      <p:sp>
        <p:nvSpPr>
          <p:cNvPr id="179" name="Google Shape;179;p27"/>
          <p:cNvSpPr txBox="1">
            <a:spLocks noGrp="1"/>
          </p:cNvSpPr>
          <p:nvPr>
            <p:ph type="body" idx="1"/>
          </p:nvPr>
        </p:nvSpPr>
        <p:spPr>
          <a:xfrm>
            <a:off x="311700" y="1197500"/>
            <a:ext cx="8520600" cy="3465600"/>
          </a:xfrm>
          <a:prstGeom prst="rect">
            <a:avLst/>
          </a:prstGeom>
          <a:noFill/>
          <a:ln>
            <a:noFill/>
          </a:ln>
        </p:spPr>
        <p:txBody>
          <a:bodyPr spcFirstLastPara="1" wrap="square" lIns="32750" tIns="32750" rIns="32750" bIns="32750" anchor="t" anchorCtr="0">
            <a:normAutofit/>
          </a:bodyPr>
          <a:lstStyle/>
          <a:p>
            <a:pPr marL="0" lvl="0" indent="0" algn="l" rtl="0">
              <a:spcBef>
                <a:spcPts val="0"/>
              </a:spcBef>
              <a:spcAft>
                <a:spcPts val="0"/>
              </a:spcAft>
              <a:buNone/>
            </a:pPr>
            <a:r>
              <a:rPr lang="en" dirty="0"/>
              <a:t>Services:</a:t>
            </a:r>
            <a:r>
              <a:rPr lang="en" b="0" dirty="0"/>
              <a:t> The OS provides standard services (the interface) which the hardware implements.</a:t>
            </a:r>
            <a:endParaRPr b="0" dirty="0"/>
          </a:p>
          <a:p>
            <a:pPr marL="457200" lvl="0" indent="-342900" algn="l" rtl="0">
              <a:spcBef>
                <a:spcPts val="1200"/>
              </a:spcBef>
              <a:spcAft>
                <a:spcPts val="0"/>
              </a:spcAft>
              <a:buSzPts val="1800"/>
              <a:buChar char="●"/>
            </a:pPr>
            <a:r>
              <a:rPr lang="en" b="0" dirty="0"/>
              <a:t>File system, virtual memory, networking, CPU scheduling, and time-sharing</a:t>
            </a:r>
            <a:endParaRPr b="0" dirty="0"/>
          </a:p>
          <a:p>
            <a:pPr marL="0" lvl="0" indent="0" algn="l" rtl="0">
              <a:spcBef>
                <a:spcPts val="1200"/>
              </a:spcBef>
              <a:spcAft>
                <a:spcPts val="1200"/>
              </a:spcAft>
              <a:buNone/>
            </a:pPr>
            <a:endParaRPr b="0"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28"/>
          <p:cNvSpPr txBox="1">
            <a:spLocks noGrp="1"/>
          </p:cNvSpPr>
          <p:nvPr>
            <p:ph type="title"/>
          </p:nvPr>
        </p:nvSpPr>
        <p:spPr>
          <a:xfrm>
            <a:off x="311700" y="134400"/>
            <a:ext cx="8520600" cy="572700"/>
          </a:xfrm>
          <a:prstGeom prst="rect">
            <a:avLst/>
          </a:prstGeom>
          <a:noFill/>
          <a:ln>
            <a:noFill/>
          </a:ln>
        </p:spPr>
        <p:txBody>
          <a:bodyPr spcFirstLastPara="1" wrap="square" lIns="32750" tIns="32750" rIns="32750" bIns="32750" anchor="ctr" anchorCtr="0">
            <a:normAutofit/>
          </a:bodyPr>
          <a:lstStyle/>
          <a:p>
            <a:pPr marL="0" lvl="0" indent="0" algn="l" rtl="0">
              <a:spcBef>
                <a:spcPts val="0"/>
              </a:spcBef>
              <a:spcAft>
                <a:spcPts val="0"/>
              </a:spcAft>
              <a:buClr>
                <a:srgbClr val="000000"/>
              </a:buClr>
              <a:buSzPts val="5200"/>
              <a:buFont typeface="Helvetica Neue Light"/>
              <a:buNone/>
            </a:pPr>
            <a:r>
              <a:rPr lang="en"/>
              <a:t>Most Important Features</a:t>
            </a:r>
            <a:endParaRPr/>
          </a:p>
        </p:txBody>
      </p:sp>
      <p:sp>
        <p:nvSpPr>
          <p:cNvPr id="185" name="Google Shape;185;p28"/>
          <p:cNvSpPr txBox="1">
            <a:spLocks noGrp="1"/>
          </p:cNvSpPr>
          <p:nvPr>
            <p:ph type="body" idx="1"/>
          </p:nvPr>
        </p:nvSpPr>
        <p:spPr>
          <a:xfrm>
            <a:off x="311700" y="1197500"/>
            <a:ext cx="8520600" cy="3465600"/>
          </a:xfrm>
          <a:prstGeom prst="rect">
            <a:avLst/>
          </a:prstGeom>
          <a:noFill/>
          <a:ln>
            <a:noFill/>
          </a:ln>
        </p:spPr>
        <p:txBody>
          <a:bodyPr spcFirstLastPara="1" wrap="square" lIns="32750" tIns="32750" rIns="32750" bIns="32750" anchor="t" anchorCtr="0">
            <a:normAutofit/>
          </a:bodyPr>
          <a:lstStyle/>
          <a:p>
            <a:pPr marL="0" lvl="0" indent="0" algn="l" rtl="0">
              <a:spcBef>
                <a:spcPts val="0"/>
              </a:spcBef>
              <a:spcAft>
                <a:spcPts val="0"/>
              </a:spcAft>
              <a:buNone/>
            </a:pPr>
            <a:r>
              <a:rPr lang="en" dirty="0"/>
              <a:t>Services:</a:t>
            </a:r>
            <a:r>
              <a:rPr lang="en" b="0" dirty="0"/>
              <a:t> The OS provides standard services (the interface) which the hardware implements.</a:t>
            </a:r>
            <a:endParaRPr b="0" dirty="0"/>
          </a:p>
          <a:p>
            <a:pPr marL="457200" lvl="0" indent="-342900" algn="l" rtl="0">
              <a:spcBef>
                <a:spcPts val="1200"/>
              </a:spcBef>
              <a:spcAft>
                <a:spcPts val="0"/>
              </a:spcAft>
              <a:buSzPts val="1800"/>
              <a:buChar char="●"/>
            </a:pPr>
            <a:r>
              <a:rPr lang="en" b="0" dirty="0"/>
              <a:t>File system, virtual memory, networking, CPU scheduling, and time-sharing</a:t>
            </a:r>
            <a:endParaRPr b="0" dirty="0"/>
          </a:p>
          <a:p>
            <a:pPr marL="0" lvl="0" indent="0" algn="l" rtl="0">
              <a:spcBef>
                <a:spcPts val="1200"/>
              </a:spcBef>
              <a:spcAft>
                <a:spcPts val="0"/>
              </a:spcAft>
              <a:buNone/>
            </a:pPr>
            <a:r>
              <a:rPr lang="en" dirty="0"/>
              <a:t>Coordination:</a:t>
            </a:r>
            <a:r>
              <a:rPr lang="en" b="0" dirty="0"/>
              <a:t> The OS coordinates multiple applications and users to achieve fairness and efficiency (throughput). </a:t>
            </a:r>
            <a:endParaRPr b="0" dirty="0"/>
          </a:p>
          <a:p>
            <a:pPr marL="457200" lvl="0" indent="-342900" algn="l" rtl="0">
              <a:spcBef>
                <a:spcPts val="1200"/>
              </a:spcBef>
              <a:spcAft>
                <a:spcPts val="0"/>
              </a:spcAft>
              <a:buSzPts val="1800"/>
              <a:buChar char="●"/>
            </a:pPr>
            <a:r>
              <a:rPr lang="en" b="0" dirty="0"/>
              <a:t>Concurrency, memory protection, networking, and security.</a:t>
            </a:r>
            <a:endParaRPr b="0" dirty="0"/>
          </a:p>
          <a:p>
            <a:pPr marL="0" lvl="0" indent="0" algn="l" rtl="0">
              <a:spcBef>
                <a:spcPts val="1200"/>
              </a:spcBef>
              <a:spcAft>
                <a:spcPts val="1200"/>
              </a:spcAft>
              <a:buNone/>
            </a:pPr>
            <a:endParaRPr b="0"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29"/>
          <p:cNvSpPr txBox="1">
            <a:spLocks noGrp="1"/>
          </p:cNvSpPr>
          <p:nvPr>
            <p:ph type="title"/>
          </p:nvPr>
        </p:nvSpPr>
        <p:spPr>
          <a:xfrm>
            <a:off x="311700" y="134400"/>
            <a:ext cx="8520600" cy="572700"/>
          </a:xfrm>
          <a:prstGeom prst="rect">
            <a:avLst/>
          </a:prstGeom>
          <a:noFill/>
          <a:ln>
            <a:noFill/>
          </a:ln>
        </p:spPr>
        <p:txBody>
          <a:bodyPr spcFirstLastPara="1" wrap="square" lIns="32750" tIns="32750" rIns="32750" bIns="32750" anchor="ctr" anchorCtr="0">
            <a:normAutofit/>
          </a:bodyPr>
          <a:lstStyle/>
          <a:p>
            <a:pPr marL="0" lvl="0" indent="0" algn="l" rtl="0">
              <a:spcBef>
                <a:spcPts val="0"/>
              </a:spcBef>
              <a:spcAft>
                <a:spcPts val="0"/>
              </a:spcAft>
              <a:buClr>
                <a:srgbClr val="000000"/>
              </a:buClr>
              <a:buSzPts val="5200"/>
              <a:buFont typeface="Helvetica Neue Light"/>
              <a:buNone/>
            </a:pPr>
            <a:r>
              <a:rPr lang="en"/>
              <a:t>Most Important Features</a:t>
            </a:r>
            <a:endParaRPr/>
          </a:p>
        </p:txBody>
      </p:sp>
      <p:sp>
        <p:nvSpPr>
          <p:cNvPr id="191" name="Google Shape;191;p29"/>
          <p:cNvSpPr txBox="1">
            <a:spLocks noGrp="1"/>
          </p:cNvSpPr>
          <p:nvPr>
            <p:ph type="body" idx="1"/>
          </p:nvPr>
        </p:nvSpPr>
        <p:spPr>
          <a:xfrm>
            <a:off x="311700" y="1197500"/>
            <a:ext cx="8520600" cy="3465600"/>
          </a:xfrm>
          <a:prstGeom prst="rect">
            <a:avLst/>
          </a:prstGeom>
          <a:noFill/>
          <a:ln>
            <a:noFill/>
          </a:ln>
        </p:spPr>
        <p:txBody>
          <a:bodyPr spcFirstLastPara="1" wrap="square" lIns="32750" tIns="32750" rIns="32750" bIns="32750" anchor="t" anchorCtr="0">
            <a:normAutofit/>
          </a:bodyPr>
          <a:lstStyle/>
          <a:p>
            <a:pPr marL="0" lvl="0" indent="0" algn="l" rtl="0">
              <a:spcBef>
                <a:spcPts val="0"/>
              </a:spcBef>
              <a:spcAft>
                <a:spcPts val="0"/>
              </a:spcAft>
              <a:buNone/>
            </a:pPr>
            <a:r>
              <a:rPr lang="en" dirty="0"/>
              <a:t>Services:</a:t>
            </a:r>
            <a:r>
              <a:rPr lang="en" b="0" dirty="0"/>
              <a:t> The OS provides standard services (the interface) which the hardware implements.</a:t>
            </a:r>
            <a:endParaRPr b="0" dirty="0"/>
          </a:p>
          <a:p>
            <a:pPr marL="457200" lvl="0" indent="-342900" algn="l" rtl="0">
              <a:spcBef>
                <a:spcPts val="1200"/>
              </a:spcBef>
              <a:spcAft>
                <a:spcPts val="0"/>
              </a:spcAft>
              <a:buSzPts val="1800"/>
              <a:buChar char="●"/>
            </a:pPr>
            <a:r>
              <a:rPr lang="en" b="0" dirty="0"/>
              <a:t>File system, virtual memory, networking, CPU scheduling, and time-sharing</a:t>
            </a:r>
            <a:endParaRPr b="0" dirty="0"/>
          </a:p>
          <a:p>
            <a:pPr marL="0" lvl="0" indent="0" algn="l" rtl="0">
              <a:spcBef>
                <a:spcPts val="1200"/>
              </a:spcBef>
              <a:spcAft>
                <a:spcPts val="0"/>
              </a:spcAft>
              <a:buNone/>
            </a:pPr>
            <a:r>
              <a:rPr lang="en" dirty="0"/>
              <a:t>Coordination:</a:t>
            </a:r>
            <a:r>
              <a:rPr lang="en" b="0" dirty="0"/>
              <a:t> The OS coordinates multiple applications and users to achieve fairness and efficiency (throughput). </a:t>
            </a:r>
            <a:endParaRPr b="0" dirty="0"/>
          </a:p>
          <a:p>
            <a:pPr marL="457200" lvl="0" indent="-342900" algn="l" rtl="0">
              <a:spcBef>
                <a:spcPts val="1200"/>
              </a:spcBef>
              <a:spcAft>
                <a:spcPts val="0"/>
              </a:spcAft>
              <a:buSzPts val="1800"/>
              <a:buChar char="●"/>
            </a:pPr>
            <a:r>
              <a:rPr lang="en" b="0" dirty="0"/>
              <a:t>Concurrency, memory protection, networking, and security.</a:t>
            </a:r>
            <a:endParaRPr b="0" dirty="0"/>
          </a:p>
          <a:p>
            <a:pPr marL="0" lvl="0" indent="0" algn="l" rtl="0">
              <a:spcBef>
                <a:spcPts val="1200"/>
              </a:spcBef>
              <a:spcAft>
                <a:spcPts val="1200"/>
              </a:spcAft>
              <a:buNone/>
            </a:pPr>
            <a:r>
              <a:rPr lang="en" dirty="0"/>
              <a:t>Goal:</a:t>
            </a:r>
            <a:r>
              <a:rPr lang="en" b="0" dirty="0"/>
              <a:t> Design an OS so that the machine is convenient to use (a software engineering problem) and efficient (a system and engineering problem).</a:t>
            </a:r>
            <a:endParaRPr b="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1233BB-A57A-AA83-41AE-864B453E85A2}"/>
              </a:ext>
            </a:extLst>
          </p:cNvPr>
          <p:cNvSpPr>
            <a:spLocks noGrp="1"/>
          </p:cNvSpPr>
          <p:nvPr>
            <p:ph type="title"/>
          </p:nvPr>
        </p:nvSpPr>
        <p:spPr/>
        <p:txBody>
          <a:bodyPr>
            <a:normAutofit fontScale="90000"/>
          </a:bodyPr>
          <a:lstStyle/>
          <a:p>
            <a:r>
              <a:rPr lang="en-US" dirty="0"/>
              <a:t>Statement of Inclusivity</a:t>
            </a:r>
          </a:p>
        </p:txBody>
      </p:sp>
      <p:sp>
        <p:nvSpPr>
          <p:cNvPr id="3" name="Content Placeholder 2">
            <a:extLst>
              <a:ext uri="{FF2B5EF4-FFF2-40B4-BE49-F238E27FC236}">
                <a16:creationId xmlns:a16="http://schemas.microsoft.com/office/drawing/2014/main" id="{75213057-A5B8-B81C-3B0C-6665740AB932}"/>
              </a:ext>
            </a:extLst>
          </p:cNvPr>
          <p:cNvSpPr>
            <a:spLocks noGrp="1"/>
          </p:cNvSpPr>
          <p:nvPr>
            <p:ph idx="1"/>
          </p:nvPr>
        </p:nvSpPr>
        <p:spPr/>
        <p:txBody>
          <a:bodyPr/>
          <a:lstStyle/>
          <a:p>
            <a:pPr marL="0" indent="0">
              <a:lnSpc>
                <a:spcPct val="100000"/>
              </a:lnSpc>
              <a:buNone/>
            </a:pPr>
            <a:r>
              <a:rPr lang="en-US" dirty="0"/>
              <a:t>The staff for this course support the UMass commitment to diversity, and welcome individuals regardless of age, background, citizenship, disability, sex, education, ethnicity, family status, gender, gender identity, geographical origin, language, military experience, political views, race, religion, sexual orientation, socioeconomic status, and work experience. In this course, each voice in the classroom has something of value to contribute. Please take care to respect the different experiences, beliefs and values expressed by students and staff involved in this course.</a:t>
            </a:r>
          </a:p>
        </p:txBody>
      </p:sp>
    </p:spTree>
    <p:extLst>
      <p:ext uri="{BB962C8B-B14F-4D97-AF65-F5344CB8AC3E}">
        <p14:creationId xmlns:p14="http://schemas.microsoft.com/office/powerpoint/2010/main" val="122560319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30"/>
          <p:cNvSpPr txBox="1">
            <a:spLocks noGrp="1"/>
          </p:cNvSpPr>
          <p:nvPr>
            <p:ph type="title"/>
          </p:nvPr>
        </p:nvSpPr>
        <p:spPr>
          <a:xfrm>
            <a:off x="311700" y="134400"/>
            <a:ext cx="8520600" cy="572700"/>
          </a:xfrm>
          <a:prstGeom prst="rect">
            <a:avLst/>
          </a:prstGeom>
          <a:noFill/>
          <a:ln>
            <a:noFill/>
          </a:ln>
        </p:spPr>
        <p:txBody>
          <a:bodyPr spcFirstLastPara="1" wrap="square" lIns="32750" tIns="32750" rIns="32750" bIns="32750" anchor="ctr" anchorCtr="0">
            <a:normAutofit/>
          </a:bodyPr>
          <a:lstStyle/>
          <a:p>
            <a:pPr marL="0" lvl="0" indent="0" algn="l" rtl="0">
              <a:spcBef>
                <a:spcPts val="0"/>
              </a:spcBef>
              <a:spcAft>
                <a:spcPts val="0"/>
              </a:spcAft>
              <a:buClr>
                <a:srgbClr val="000000"/>
              </a:buClr>
              <a:buSzPts val="5200"/>
              <a:buFont typeface="Helvetica Neue Light"/>
              <a:buNone/>
            </a:pPr>
            <a:r>
              <a:rPr lang="en"/>
              <a:t>Why Study OS?</a:t>
            </a:r>
            <a:endParaRPr/>
          </a:p>
        </p:txBody>
      </p:sp>
      <p:sp>
        <p:nvSpPr>
          <p:cNvPr id="197" name="Google Shape;197;p30"/>
          <p:cNvSpPr txBox="1">
            <a:spLocks noGrp="1"/>
          </p:cNvSpPr>
          <p:nvPr>
            <p:ph type="body" idx="1"/>
          </p:nvPr>
        </p:nvSpPr>
        <p:spPr>
          <a:xfrm>
            <a:off x="311700" y="804575"/>
            <a:ext cx="8520600" cy="3858600"/>
          </a:xfrm>
          <a:prstGeom prst="rect">
            <a:avLst/>
          </a:prstGeom>
          <a:noFill/>
          <a:ln>
            <a:noFill/>
          </a:ln>
        </p:spPr>
        <p:txBody>
          <a:bodyPr spcFirstLastPara="1" wrap="square" lIns="32750" tIns="32750" rIns="32750" bIns="32750" anchor="t" anchorCtr="0">
            <a:normAutofit/>
          </a:bodyPr>
          <a:lstStyle/>
          <a:p>
            <a:pPr marL="0" lvl="0" indent="0" algn="l" rtl="0">
              <a:lnSpc>
                <a:spcPct val="100000"/>
              </a:lnSpc>
              <a:spcBef>
                <a:spcPts val="0"/>
              </a:spcBef>
              <a:spcAft>
                <a:spcPts val="0"/>
              </a:spcAft>
              <a:buNone/>
            </a:pPr>
            <a:r>
              <a:rPr lang="en" sz="2100" dirty="0"/>
              <a:t>Hilariously:</a:t>
            </a:r>
            <a:r>
              <a:rPr lang="en" sz="2100" b="0" dirty="0"/>
              <a:t> You are unlikely to get a job building an OS.  </a:t>
            </a:r>
            <a:endParaRPr sz="2100" b="0" dirty="0"/>
          </a:p>
          <a:p>
            <a:pPr marL="0" lvl="0" indent="0" algn="l" rtl="0">
              <a:lnSpc>
                <a:spcPct val="100000"/>
              </a:lnSpc>
              <a:spcBef>
                <a:spcPts val="2700"/>
              </a:spcBef>
              <a:spcAft>
                <a:spcPts val="0"/>
              </a:spcAft>
              <a:buNone/>
            </a:pPr>
            <a:endParaRPr sz="900" b="0"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31"/>
          <p:cNvSpPr txBox="1">
            <a:spLocks noGrp="1"/>
          </p:cNvSpPr>
          <p:nvPr>
            <p:ph type="title"/>
          </p:nvPr>
        </p:nvSpPr>
        <p:spPr>
          <a:xfrm>
            <a:off x="311700" y="134400"/>
            <a:ext cx="8520600" cy="572700"/>
          </a:xfrm>
          <a:prstGeom prst="rect">
            <a:avLst/>
          </a:prstGeom>
          <a:noFill/>
          <a:ln>
            <a:noFill/>
          </a:ln>
        </p:spPr>
        <p:txBody>
          <a:bodyPr spcFirstLastPara="1" wrap="square" lIns="32750" tIns="32750" rIns="32750" bIns="32750" anchor="ctr" anchorCtr="0">
            <a:normAutofit/>
          </a:bodyPr>
          <a:lstStyle/>
          <a:p>
            <a:pPr marL="0" lvl="0" indent="0" algn="l" rtl="0">
              <a:spcBef>
                <a:spcPts val="0"/>
              </a:spcBef>
              <a:spcAft>
                <a:spcPts val="0"/>
              </a:spcAft>
              <a:buClr>
                <a:srgbClr val="000000"/>
              </a:buClr>
              <a:buSzPts val="5200"/>
              <a:buFont typeface="Helvetica Neue Light"/>
              <a:buNone/>
            </a:pPr>
            <a:r>
              <a:rPr lang="en"/>
              <a:t>Why Study OS?</a:t>
            </a:r>
            <a:endParaRPr/>
          </a:p>
        </p:txBody>
      </p:sp>
      <p:sp>
        <p:nvSpPr>
          <p:cNvPr id="203" name="Google Shape;203;p31"/>
          <p:cNvSpPr txBox="1">
            <a:spLocks noGrp="1"/>
          </p:cNvSpPr>
          <p:nvPr>
            <p:ph type="body" idx="1"/>
          </p:nvPr>
        </p:nvSpPr>
        <p:spPr>
          <a:xfrm>
            <a:off x="311700" y="804575"/>
            <a:ext cx="8520600" cy="3858600"/>
          </a:xfrm>
          <a:prstGeom prst="rect">
            <a:avLst/>
          </a:prstGeom>
          <a:noFill/>
          <a:ln>
            <a:noFill/>
          </a:ln>
        </p:spPr>
        <p:txBody>
          <a:bodyPr spcFirstLastPara="1" wrap="square" lIns="32750" tIns="32750" rIns="32750" bIns="32750" anchor="t" anchorCtr="0">
            <a:normAutofit/>
          </a:bodyPr>
          <a:lstStyle/>
          <a:p>
            <a:pPr marL="0" lvl="0" indent="0" algn="l" rtl="0">
              <a:lnSpc>
                <a:spcPct val="100000"/>
              </a:lnSpc>
              <a:spcBef>
                <a:spcPts val="0"/>
              </a:spcBef>
              <a:spcAft>
                <a:spcPts val="0"/>
              </a:spcAft>
              <a:buNone/>
            </a:pPr>
            <a:r>
              <a:rPr lang="en" sz="2100" dirty="0"/>
              <a:t>Hilariously:</a:t>
            </a:r>
            <a:r>
              <a:rPr lang="en" sz="2100" b="0" dirty="0"/>
              <a:t> You are unlikely to get a job building an OS.  </a:t>
            </a:r>
            <a:endParaRPr sz="2100" b="0" dirty="0"/>
          </a:p>
          <a:p>
            <a:pPr marL="0" lvl="0" indent="0" algn="l" rtl="0">
              <a:lnSpc>
                <a:spcPct val="100000"/>
              </a:lnSpc>
              <a:spcBef>
                <a:spcPts val="2700"/>
              </a:spcBef>
              <a:spcAft>
                <a:spcPts val="0"/>
              </a:spcAft>
              <a:buNone/>
            </a:pPr>
            <a:r>
              <a:rPr lang="en" sz="2100" dirty="0"/>
              <a:t>However, </a:t>
            </a:r>
            <a:r>
              <a:rPr lang="en" sz="2100" b="0" i="1" dirty="0"/>
              <a:t>Understanding operating systems will enable you to use your computer more effectively</a:t>
            </a:r>
            <a:r>
              <a:rPr lang="en" sz="2100" b="0" dirty="0"/>
              <a:t>.</a:t>
            </a:r>
            <a:endParaRPr sz="2100" b="0"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31"/>
          <p:cNvSpPr txBox="1">
            <a:spLocks noGrp="1"/>
          </p:cNvSpPr>
          <p:nvPr>
            <p:ph type="title"/>
          </p:nvPr>
        </p:nvSpPr>
        <p:spPr>
          <a:xfrm>
            <a:off x="311700" y="134400"/>
            <a:ext cx="8520600" cy="572700"/>
          </a:xfrm>
          <a:prstGeom prst="rect">
            <a:avLst/>
          </a:prstGeom>
          <a:noFill/>
          <a:ln>
            <a:noFill/>
          </a:ln>
        </p:spPr>
        <p:txBody>
          <a:bodyPr spcFirstLastPara="1" wrap="square" lIns="32750" tIns="32750" rIns="32750" bIns="32750" anchor="ctr" anchorCtr="0">
            <a:normAutofit/>
          </a:bodyPr>
          <a:lstStyle/>
          <a:p>
            <a:pPr marL="0" lvl="0" indent="0" algn="l" rtl="0">
              <a:spcBef>
                <a:spcPts val="0"/>
              </a:spcBef>
              <a:spcAft>
                <a:spcPts val="0"/>
              </a:spcAft>
              <a:buClr>
                <a:srgbClr val="000000"/>
              </a:buClr>
              <a:buSzPts val="5200"/>
              <a:buFont typeface="Helvetica Neue Light"/>
              <a:buNone/>
            </a:pPr>
            <a:r>
              <a:rPr lang="en"/>
              <a:t>Why Study OS?</a:t>
            </a:r>
            <a:endParaRPr/>
          </a:p>
        </p:txBody>
      </p:sp>
      <p:sp>
        <p:nvSpPr>
          <p:cNvPr id="203" name="Google Shape;203;p31"/>
          <p:cNvSpPr txBox="1">
            <a:spLocks noGrp="1"/>
          </p:cNvSpPr>
          <p:nvPr>
            <p:ph type="body" idx="1"/>
          </p:nvPr>
        </p:nvSpPr>
        <p:spPr>
          <a:xfrm>
            <a:off x="311700" y="804575"/>
            <a:ext cx="8520600" cy="3858600"/>
          </a:xfrm>
          <a:prstGeom prst="rect">
            <a:avLst/>
          </a:prstGeom>
          <a:noFill/>
          <a:ln>
            <a:noFill/>
          </a:ln>
        </p:spPr>
        <p:txBody>
          <a:bodyPr spcFirstLastPara="1" wrap="square" lIns="32750" tIns="32750" rIns="32750" bIns="32750" anchor="t" anchorCtr="0">
            <a:normAutofit/>
          </a:bodyPr>
          <a:lstStyle/>
          <a:p>
            <a:pPr marL="0" lvl="0" indent="0" algn="l" rtl="0">
              <a:lnSpc>
                <a:spcPct val="100000"/>
              </a:lnSpc>
              <a:spcBef>
                <a:spcPts val="0"/>
              </a:spcBef>
              <a:spcAft>
                <a:spcPts val="0"/>
              </a:spcAft>
              <a:buNone/>
            </a:pPr>
            <a:r>
              <a:rPr lang="en" sz="2100" dirty="0"/>
              <a:t>Hilariously:</a:t>
            </a:r>
            <a:r>
              <a:rPr lang="en" sz="2100" b="0" dirty="0"/>
              <a:t> You are unlikely to get a job building an OS.  </a:t>
            </a:r>
            <a:endParaRPr sz="2100" b="0" dirty="0"/>
          </a:p>
          <a:p>
            <a:pPr marL="0" lvl="0" indent="0" algn="l" rtl="0">
              <a:lnSpc>
                <a:spcPct val="100000"/>
              </a:lnSpc>
              <a:spcBef>
                <a:spcPts val="2700"/>
              </a:spcBef>
              <a:spcAft>
                <a:spcPts val="0"/>
              </a:spcAft>
              <a:buNone/>
            </a:pPr>
            <a:r>
              <a:rPr lang="en" sz="2100" dirty="0"/>
              <a:t>However, </a:t>
            </a:r>
            <a:r>
              <a:rPr lang="en" sz="2100" b="0" i="1" dirty="0"/>
              <a:t>Understanding operating systems will enable you to use your computer more effectively</a:t>
            </a:r>
            <a:r>
              <a:rPr lang="en" sz="2100" b="0" dirty="0"/>
              <a:t>.</a:t>
            </a:r>
            <a:endParaRPr sz="2100" b="0" dirty="0"/>
          </a:p>
          <a:p>
            <a:pPr marL="0" lvl="0" indent="457200" algn="l" rtl="0">
              <a:lnSpc>
                <a:spcPct val="100000"/>
              </a:lnSpc>
              <a:spcBef>
                <a:spcPts val="2700"/>
              </a:spcBef>
              <a:spcAft>
                <a:spcPts val="0"/>
              </a:spcAft>
              <a:buNone/>
            </a:pPr>
            <a:r>
              <a:rPr lang="en" sz="2100" b="0" dirty="0"/>
              <a:t>Why does my application run slowly?</a:t>
            </a:r>
            <a:endParaRPr sz="2100" b="0" dirty="0"/>
          </a:p>
        </p:txBody>
      </p:sp>
    </p:spTree>
    <p:extLst>
      <p:ext uri="{BB962C8B-B14F-4D97-AF65-F5344CB8AC3E}">
        <p14:creationId xmlns:p14="http://schemas.microsoft.com/office/powerpoint/2010/main" val="364491117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31"/>
          <p:cNvSpPr txBox="1">
            <a:spLocks noGrp="1"/>
          </p:cNvSpPr>
          <p:nvPr>
            <p:ph type="title"/>
          </p:nvPr>
        </p:nvSpPr>
        <p:spPr>
          <a:xfrm>
            <a:off x="311700" y="134400"/>
            <a:ext cx="8520600" cy="572700"/>
          </a:xfrm>
          <a:prstGeom prst="rect">
            <a:avLst/>
          </a:prstGeom>
          <a:noFill/>
          <a:ln>
            <a:noFill/>
          </a:ln>
        </p:spPr>
        <p:txBody>
          <a:bodyPr spcFirstLastPara="1" wrap="square" lIns="32750" tIns="32750" rIns="32750" bIns="32750" anchor="ctr" anchorCtr="0">
            <a:normAutofit/>
          </a:bodyPr>
          <a:lstStyle/>
          <a:p>
            <a:pPr marL="0" lvl="0" indent="0" algn="l" rtl="0">
              <a:spcBef>
                <a:spcPts val="0"/>
              </a:spcBef>
              <a:spcAft>
                <a:spcPts val="0"/>
              </a:spcAft>
              <a:buClr>
                <a:srgbClr val="000000"/>
              </a:buClr>
              <a:buSzPts val="5200"/>
              <a:buFont typeface="Helvetica Neue Light"/>
              <a:buNone/>
            </a:pPr>
            <a:r>
              <a:rPr lang="en"/>
              <a:t>Why Study OS?</a:t>
            </a:r>
            <a:endParaRPr/>
          </a:p>
        </p:txBody>
      </p:sp>
      <p:sp>
        <p:nvSpPr>
          <p:cNvPr id="203" name="Google Shape;203;p31"/>
          <p:cNvSpPr txBox="1">
            <a:spLocks noGrp="1"/>
          </p:cNvSpPr>
          <p:nvPr>
            <p:ph type="body" idx="1"/>
          </p:nvPr>
        </p:nvSpPr>
        <p:spPr>
          <a:xfrm>
            <a:off x="311700" y="804575"/>
            <a:ext cx="8520600" cy="3858600"/>
          </a:xfrm>
          <a:prstGeom prst="rect">
            <a:avLst/>
          </a:prstGeom>
          <a:noFill/>
          <a:ln>
            <a:noFill/>
          </a:ln>
        </p:spPr>
        <p:txBody>
          <a:bodyPr spcFirstLastPara="1" wrap="square" lIns="32750" tIns="32750" rIns="32750" bIns="32750" anchor="t" anchorCtr="0">
            <a:normAutofit/>
          </a:bodyPr>
          <a:lstStyle/>
          <a:p>
            <a:pPr marL="0" lvl="0" indent="0" algn="l" rtl="0">
              <a:lnSpc>
                <a:spcPct val="100000"/>
              </a:lnSpc>
              <a:spcBef>
                <a:spcPts val="0"/>
              </a:spcBef>
              <a:spcAft>
                <a:spcPts val="0"/>
              </a:spcAft>
              <a:buNone/>
            </a:pPr>
            <a:r>
              <a:rPr lang="en" sz="2100" dirty="0"/>
              <a:t>Hilariously:</a:t>
            </a:r>
            <a:r>
              <a:rPr lang="en" sz="2100" b="0" dirty="0"/>
              <a:t> You are unlikely to get a job building an OS.  </a:t>
            </a:r>
            <a:endParaRPr sz="2100" b="0" dirty="0"/>
          </a:p>
          <a:p>
            <a:pPr marL="0" lvl="0" indent="0" algn="l" rtl="0">
              <a:lnSpc>
                <a:spcPct val="100000"/>
              </a:lnSpc>
              <a:spcBef>
                <a:spcPts val="2700"/>
              </a:spcBef>
              <a:spcAft>
                <a:spcPts val="0"/>
              </a:spcAft>
              <a:buNone/>
            </a:pPr>
            <a:r>
              <a:rPr lang="en" sz="2100" dirty="0"/>
              <a:t>However, </a:t>
            </a:r>
            <a:r>
              <a:rPr lang="en" sz="2100" b="0" i="1" dirty="0"/>
              <a:t>Understanding operating systems will enable you to use your computer more effectively</a:t>
            </a:r>
            <a:r>
              <a:rPr lang="en" sz="2100" b="0" dirty="0"/>
              <a:t>.</a:t>
            </a:r>
            <a:endParaRPr sz="2100" b="0" dirty="0"/>
          </a:p>
          <a:p>
            <a:pPr marL="0" lvl="0" indent="457200" algn="l" rtl="0">
              <a:lnSpc>
                <a:spcPct val="100000"/>
              </a:lnSpc>
              <a:spcBef>
                <a:spcPts val="2700"/>
              </a:spcBef>
              <a:spcAft>
                <a:spcPts val="0"/>
              </a:spcAft>
              <a:buNone/>
            </a:pPr>
            <a:r>
              <a:rPr lang="en" sz="2100" b="0" dirty="0"/>
              <a:t>Why does my application run slowly?</a:t>
            </a:r>
            <a:endParaRPr sz="2100" b="0" dirty="0"/>
          </a:p>
          <a:p>
            <a:pPr marL="457200" lvl="0" indent="0" algn="l" rtl="0">
              <a:lnSpc>
                <a:spcPct val="100000"/>
              </a:lnSpc>
              <a:spcBef>
                <a:spcPts val="2700"/>
              </a:spcBef>
              <a:spcAft>
                <a:spcPts val="0"/>
              </a:spcAft>
              <a:buNone/>
            </a:pPr>
            <a:r>
              <a:rPr lang="en" sz="2100" b="0" dirty="0"/>
              <a:t>How can I make my application cheaper to run?</a:t>
            </a:r>
            <a:endParaRPr sz="2100" b="0" dirty="0"/>
          </a:p>
        </p:txBody>
      </p:sp>
    </p:spTree>
    <p:extLst>
      <p:ext uri="{BB962C8B-B14F-4D97-AF65-F5344CB8AC3E}">
        <p14:creationId xmlns:p14="http://schemas.microsoft.com/office/powerpoint/2010/main" val="20913209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31"/>
          <p:cNvSpPr txBox="1">
            <a:spLocks noGrp="1"/>
          </p:cNvSpPr>
          <p:nvPr>
            <p:ph type="title"/>
          </p:nvPr>
        </p:nvSpPr>
        <p:spPr>
          <a:xfrm>
            <a:off x="311700" y="134400"/>
            <a:ext cx="8520600" cy="572700"/>
          </a:xfrm>
          <a:prstGeom prst="rect">
            <a:avLst/>
          </a:prstGeom>
          <a:noFill/>
          <a:ln>
            <a:noFill/>
          </a:ln>
        </p:spPr>
        <p:txBody>
          <a:bodyPr spcFirstLastPara="1" wrap="square" lIns="32750" tIns="32750" rIns="32750" bIns="32750" anchor="ctr" anchorCtr="0">
            <a:normAutofit/>
          </a:bodyPr>
          <a:lstStyle/>
          <a:p>
            <a:pPr marL="0" lvl="0" indent="0" algn="l" rtl="0">
              <a:spcBef>
                <a:spcPts val="0"/>
              </a:spcBef>
              <a:spcAft>
                <a:spcPts val="0"/>
              </a:spcAft>
              <a:buClr>
                <a:srgbClr val="000000"/>
              </a:buClr>
              <a:buSzPts val="5200"/>
              <a:buFont typeface="Helvetica Neue Light"/>
              <a:buNone/>
            </a:pPr>
            <a:r>
              <a:rPr lang="en"/>
              <a:t>Why Study OS?</a:t>
            </a:r>
            <a:endParaRPr/>
          </a:p>
        </p:txBody>
      </p:sp>
      <p:sp>
        <p:nvSpPr>
          <p:cNvPr id="203" name="Google Shape;203;p31"/>
          <p:cNvSpPr txBox="1">
            <a:spLocks noGrp="1"/>
          </p:cNvSpPr>
          <p:nvPr>
            <p:ph type="body" idx="1"/>
          </p:nvPr>
        </p:nvSpPr>
        <p:spPr>
          <a:xfrm>
            <a:off x="311700" y="804575"/>
            <a:ext cx="8520600" cy="3858600"/>
          </a:xfrm>
          <a:prstGeom prst="rect">
            <a:avLst/>
          </a:prstGeom>
          <a:noFill/>
          <a:ln>
            <a:noFill/>
          </a:ln>
        </p:spPr>
        <p:txBody>
          <a:bodyPr spcFirstLastPara="1" wrap="square" lIns="32750" tIns="32750" rIns="32750" bIns="32750" anchor="t" anchorCtr="0">
            <a:normAutofit/>
          </a:bodyPr>
          <a:lstStyle/>
          <a:p>
            <a:pPr marL="0" lvl="0" indent="0" algn="l" rtl="0">
              <a:lnSpc>
                <a:spcPct val="100000"/>
              </a:lnSpc>
              <a:spcBef>
                <a:spcPts val="0"/>
              </a:spcBef>
              <a:spcAft>
                <a:spcPts val="0"/>
              </a:spcAft>
              <a:buNone/>
            </a:pPr>
            <a:r>
              <a:rPr lang="en" sz="2100" dirty="0"/>
              <a:t>Hilariously:</a:t>
            </a:r>
            <a:r>
              <a:rPr lang="en" sz="2100" b="0" dirty="0"/>
              <a:t> You are unlikely to get a job building an OS.  </a:t>
            </a:r>
            <a:endParaRPr sz="2100" b="0" dirty="0"/>
          </a:p>
          <a:p>
            <a:pPr marL="0" lvl="0" indent="0" algn="l" rtl="0">
              <a:lnSpc>
                <a:spcPct val="100000"/>
              </a:lnSpc>
              <a:spcBef>
                <a:spcPts val="2700"/>
              </a:spcBef>
              <a:spcAft>
                <a:spcPts val="0"/>
              </a:spcAft>
              <a:buNone/>
            </a:pPr>
            <a:r>
              <a:rPr lang="en" sz="2100" dirty="0"/>
              <a:t>However, </a:t>
            </a:r>
            <a:r>
              <a:rPr lang="en" sz="2100" b="0" i="1" dirty="0"/>
              <a:t>Understanding operating systems will enable you to use your computer more effectively</a:t>
            </a:r>
            <a:r>
              <a:rPr lang="en" sz="2100" b="0" dirty="0"/>
              <a:t>.</a:t>
            </a:r>
            <a:endParaRPr sz="2100" b="0" dirty="0"/>
          </a:p>
          <a:p>
            <a:pPr marL="0" lvl="0" indent="457200" algn="l" rtl="0">
              <a:lnSpc>
                <a:spcPct val="100000"/>
              </a:lnSpc>
              <a:spcBef>
                <a:spcPts val="2700"/>
              </a:spcBef>
              <a:spcAft>
                <a:spcPts val="0"/>
              </a:spcAft>
              <a:buNone/>
            </a:pPr>
            <a:r>
              <a:rPr lang="en" sz="2100" b="0" dirty="0"/>
              <a:t>Why does my application run slowly?</a:t>
            </a:r>
            <a:endParaRPr sz="2100" b="0" dirty="0"/>
          </a:p>
          <a:p>
            <a:pPr marL="457200" lvl="0" indent="0" algn="l" rtl="0">
              <a:lnSpc>
                <a:spcPct val="100000"/>
              </a:lnSpc>
              <a:spcBef>
                <a:spcPts val="2700"/>
              </a:spcBef>
              <a:spcAft>
                <a:spcPts val="0"/>
              </a:spcAft>
              <a:buNone/>
            </a:pPr>
            <a:r>
              <a:rPr lang="en" sz="2100" b="0" dirty="0"/>
              <a:t>How can I make my application cheaper to run?</a:t>
            </a:r>
            <a:endParaRPr sz="2100" b="0" dirty="0"/>
          </a:p>
          <a:p>
            <a:pPr marL="0" lvl="0" indent="0" algn="l" rtl="0">
              <a:lnSpc>
                <a:spcPct val="100000"/>
              </a:lnSpc>
              <a:spcBef>
                <a:spcPts val="2700"/>
              </a:spcBef>
              <a:spcAft>
                <a:spcPts val="0"/>
              </a:spcAft>
              <a:buNone/>
            </a:pPr>
            <a:r>
              <a:rPr lang="en" sz="2100" b="0" dirty="0"/>
              <a:t>It will also serve as an excellent example of system design issues whose results and ideas you will apply elsewhere.</a:t>
            </a:r>
            <a:endParaRPr sz="900" b="0" dirty="0"/>
          </a:p>
        </p:txBody>
      </p:sp>
    </p:spTree>
    <p:extLst>
      <p:ext uri="{BB962C8B-B14F-4D97-AF65-F5344CB8AC3E}">
        <p14:creationId xmlns:p14="http://schemas.microsoft.com/office/powerpoint/2010/main" val="78867081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804DDF-30B9-9C26-08D5-6D7A96058BF5}"/>
              </a:ext>
            </a:extLst>
          </p:cNvPr>
          <p:cNvSpPr>
            <a:spLocks noGrp="1"/>
          </p:cNvSpPr>
          <p:nvPr>
            <p:ph type="title"/>
          </p:nvPr>
        </p:nvSpPr>
        <p:spPr/>
        <p:txBody>
          <a:bodyPr>
            <a:normAutofit fontScale="90000"/>
          </a:bodyPr>
          <a:lstStyle/>
          <a:p>
            <a:r>
              <a:rPr lang="en-US" dirty="0"/>
              <a:t>Introduction to Operating Systems</a:t>
            </a:r>
          </a:p>
        </p:txBody>
      </p:sp>
      <p:sp>
        <p:nvSpPr>
          <p:cNvPr id="3" name="Text Placeholder 2">
            <a:extLst>
              <a:ext uri="{FF2B5EF4-FFF2-40B4-BE49-F238E27FC236}">
                <a16:creationId xmlns:a16="http://schemas.microsoft.com/office/drawing/2014/main" id="{406CB4E1-1E38-08C8-0BF8-451C12557890}"/>
              </a:ext>
            </a:extLst>
          </p:cNvPr>
          <p:cNvSpPr>
            <a:spLocks noGrp="1"/>
          </p:cNvSpPr>
          <p:nvPr>
            <p:ph type="body" idx="1"/>
          </p:nvPr>
        </p:nvSpPr>
        <p:spPr>
          <a:xfrm>
            <a:off x="311700" y="804575"/>
            <a:ext cx="5689050" cy="3858600"/>
          </a:xfrm>
        </p:spPr>
        <p:txBody>
          <a:bodyPr>
            <a:noAutofit/>
          </a:bodyPr>
          <a:lstStyle/>
          <a:p>
            <a:r>
              <a:rPr lang="en-US" dirty="0"/>
              <a:t>What happens when a program runs?</a:t>
            </a:r>
          </a:p>
        </p:txBody>
      </p:sp>
      <p:pic>
        <p:nvPicPr>
          <p:cNvPr id="5" name="Google Shape;82;p16">
            <a:extLst>
              <a:ext uri="{FF2B5EF4-FFF2-40B4-BE49-F238E27FC236}">
                <a16:creationId xmlns:a16="http://schemas.microsoft.com/office/drawing/2014/main" id="{88143C92-05E9-B07D-720A-52DEA34D82C3}"/>
              </a:ext>
            </a:extLst>
          </p:cNvPr>
          <p:cNvPicPr preferRelativeResize="0"/>
          <p:nvPr/>
        </p:nvPicPr>
        <p:blipFill>
          <a:blip r:embed="rId2">
            <a:alphaModFix/>
          </a:blip>
          <a:stretch>
            <a:fillRect/>
          </a:stretch>
        </p:blipFill>
        <p:spPr>
          <a:xfrm>
            <a:off x="6000750" y="939674"/>
            <a:ext cx="3020959" cy="3820976"/>
          </a:xfrm>
          <a:prstGeom prst="rect">
            <a:avLst/>
          </a:prstGeom>
          <a:noFill/>
          <a:ln>
            <a:noFill/>
          </a:ln>
        </p:spPr>
      </p:pic>
    </p:spTree>
    <p:extLst>
      <p:ext uri="{BB962C8B-B14F-4D97-AF65-F5344CB8AC3E}">
        <p14:creationId xmlns:p14="http://schemas.microsoft.com/office/powerpoint/2010/main" val="231065438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804DDF-30B9-9C26-08D5-6D7A96058BF5}"/>
              </a:ext>
            </a:extLst>
          </p:cNvPr>
          <p:cNvSpPr>
            <a:spLocks noGrp="1"/>
          </p:cNvSpPr>
          <p:nvPr>
            <p:ph type="title"/>
          </p:nvPr>
        </p:nvSpPr>
        <p:spPr/>
        <p:txBody>
          <a:bodyPr>
            <a:normAutofit fontScale="90000"/>
          </a:bodyPr>
          <a:lstStyle/>
          <a:p>
            <a:r>
              <a:rPr lang="en-US" dirty="0"/>
              <a:t>Introduction to Operating Systems</a:t>
            </a:r>
          </a:p>
        </p:txBody>
      </p:sp>
      <p:sp>
        <p:nvSpPr>
          <p:cNvPr id="3" name="Text Placeholder 2">
            <a:extLst>
              <a:ext uri="{FF2B5EF4-FFF2-40B4-BE49-F238E27FC236}">
                <a16:creationId xmlns:a16="http://schemas.microsoft.com/office/drawing/2014/main" id="{406CB4E1-1E38-08C8-0BF8-451C12557890}"/>
              </a:ext>
            </a:extLst>
          </p:cNvPr>
          <p:cNvSpPr>
            <a:spLocks noGrp="1"/>
          </p:cNvSpPr>
          <p:nvPr>
            <p:ph type="body" idx="1"/>
          </p:nvPr>
        </p:nvSpPr>
        <p:spPr>
          <a:xfrm>
            <a:off x="311700" y="804575"/>
            <a:ext cx="5689050" cy="3858600"/>
          </a:xfrm>
        </p:spPr>
        <p:txBody>
          <a:bodyPr>
            <a:noAutofit/>
          </a:bodyPr>
          <a:lstStyle/>
          <a:p>
            <a:r>
              <a:rPr lang="en-US" dirty="0"/>
              <a:t>What happens when a program runs?</a:t>
            </a:r>
          </a:p>
          <a:p>
            <a:r>
              <a:rPr lang="en-US" dirty="0"/>
              <a:t>It does one simple thing:</a:t>
            </a:r>
            <a:br>
              <a:rPr lang="en-US" dirty="0"/>
            </a:br>
            <a:br>
              <a:rPr lang="en-US" dirty="0"/>
            </a:br>
            <a:r>
              <a:rPr lang="en-US" b="0" dirty="0">
                <a:solidFill>
                  <a:schemeClr val="accent1">
                    <a:lumMod val="75000"/>
                  </a:schemeClr>
                </a:solidFill>
              </a:rPr>
              <a:t>Executes instructions!</a:t>
            </a:r>
            <a:br>
              <a:rPr lang="en-US" b="0" dirty="0">
                <a:solidFill>
                  <a:schemeClr val="accent1">
                    <a:lumMod val="75000"/>
                  </a:schemeClr>
                </a:solidFill>
              </a:rPr>
            </a:br>
            <a:r>
              <a:rPr lang="en-US" b="0" dirty="0">
                <a:solidFill>
                  <a:schemeClr val="accent1">
                    <a:lumMod val="75000"/>
                  </a:schemeClr>
                </a:solidFill>
              </a:rPr>
              <a:t>Many millions (or event billions) of times every second</a:t>
            </a:r>
            <a:br>
              <a:rPr lang="en-US" b="0" dirty="0"/>
            </a:br>
            <a:endParaRPr lang="en-US" b="0" dirty="0"/>
          </a:p>
        </p:txBody>
      </p:sp>
      <p:pic>
        <p:nvPicPr>
          <p:cNvPr id="4" name="Google Shape;82;p16">
            <a:extLst>
              <a:ext uri="{FF2B5EF4-FFF2-40B4-BE49-F238E27FC236}">
                <a16:creationId xmlns:a16="http://schemas.microsoft.com/office/drawing/2014/main" id="{9CAFA25C-7A52-CED7-1707-6709EDB0302B}"/>
              </a:ext>
            </a:extLst>
          </p:cNvPr>
          <p:cNvPicPr preferRelativeResize="0"/>
          <p:nvPr/>
        </p:nvPicPr>
        <p:blipFill>
          <a:blip r:embed="rId2">
            <a:alphaModFix/>
          </a:blip>
          <a:stretch>
            <a:fillRect/>
          </a:stretch>
        </p:blipFill>
        <p:spPr>
          <a:xfrm>
            <a:off x="6000750" y="939674"/>
            <a:ext cx="3020959" cy="3820976"/>
          </a:xfrm>
          <a:prstGeom prst="rect">
            <a:avLst/>
          </a:prstGeom>
          <a:noFill/>
          <a:ln>
            <a:noFill/>
          </a:ln>
        </p:spPr>
      </p:pic>
    </p:spTree>
    <p:extLst>
      <p:ext uri="{BB962C8B-B14F-4D97-AF65-F5344CB8AC3E}">
        <p14:creationId xmlns:p14="http://schemas.microsoft.com/office/powerpoint/2010/main" val="318023932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804DDF-30B9-9C26-08D5-6D7A96058BF5}"/>
              </a:ext>
            </a:extLst>
          </p:cNvPr>
          <p:cNvSpPr>
            <a:spLocks noGrp="1"/>
          </p:cNvSpPr>
          <p:nvPr>
            <p:ph type="title"/>
          </p:nvPr>
        </p:nvSpPr>
        <p:spPr/>
        <p:txBody>
          <a:bodyPr>
            <a:normAutofit fontScale="90000"/>
          </a:bodyPr>
          <a:lstStyle/>
          <a:p>
            <a:r>
              <a:rPr lang="en-US" dirty="0"/>
              <a:t>Introduction to Operating Systems</a:t>
            </a:r>
          </a:p>
        </p:txBody>
      </p:sp>
      <p:sp>
        <p:nvSpPr>
          <p:cNvPr id="3" name="Text Placeholder 2">
            <a:extLst>
              <a:ext uri="{FF2B5EF4-FFF2-40B4-BE49-F238E27FC236}">
                <a16:creationId xmlns:a16="http://schemas.microsoft.com/office/drawing/2014/main" id="{406CB4E1-1E38-08C8-0BF8-451C12557890}"/>
              </a:ext>
            </a:extLst>
          </p:cNvPr>
          <p:cNvSpPr>
            <a:spLocks noGrp="1"/>
          </p:cNvSpPr>
          <p:nvPr>
            <p:ph type="body" idx="1"/>
          </p:nvPr>
        </p:nvSpPr>
        <p:spPr>
          <a:xfrm>
            <a:off x="311700" y="804575"/>
            <a:ext cx="5689050" cy="3858600"/>
          </a:xfrm>
        </p:spPr>
        <p:txBody>
          <a:bodyPr>
            <a:noAutofit/>
          </a:bodyPr>
          <a:lstStyle/>
          <a:p>
            <a:r>
              <a:rPr lang="en-US" dirty="0"/>
              <a:t>What happens when a program runs?</a:t>
            </a:r>
          </a:p>
          <a:p>
            <a:r>
              <a:rPr lang="en-US" dirty="0"/>
              <a:t>It does one simple thing:</a:t>
            </a:r>
            <a:br>
              <a:rPr lang="en-US" dirty="0"/>
            </a:br>
            <a:br>
              <a:rPr lang="en-US" dirty="0"/>
            </a:br>
            <a:r>
              <a:rPr lang="en-US" b="0" dirty="0">
                <a:solidFill>
                  <a:schemeClr val="accent1">
                    <a:lumMod val="75000"/>
                  </a:schemeClr>
                </a:solidFill>
              </a:rPr>
              <a:t>Executes instructions!</a:t>
            </a:r>
            <a:br>
              <a:rPr lang="en-US" b="0" dirty="0">
                <a:solidFill>
                  <a:schemeClr val="accent1">
                    <a:lumMod val="75000"/>
                  </a:schemeClr>
                </a:solidFill>
              </a:rPr>
            </a:br>
            <a:r>
              <a:rPr lang="en-US" b="0" dirty="0">
                <a:solidFill>
                  <a:schemeClr val="accent1">
                    <a:lumMod val="75000"/>
                  </a:schemeClr>
                </a:solidFill>
              </a:rPr>
              <a:t>Many millions (or event billions) of times every second</a:t>
            </a:r>
            <a:br>
              <a:rPr lang="en-US" b="0" dirty="0"/>
            </a:br>
            <a:endParaRPr lang="en-US" b="0" dirty="0"/>
          </a:p>
          <a:p>
            <a:r>
              <a:rPr lang="en-US" dirty="0"/>
              <a:t>The processor</a:t>
            </a:r>
          </a:p>
          <a:p>
            <a:pPr lvl="1"/>
            <a:r>
              <a:rPr lang="en-US" dirty="0"/>
              <a:t>Fetches an instruction</a:t>
            </a:r>
          </a:p>
          <a:p>
            <a:pPr lvl="1"/>
            <a:r>
              <a:rPr lang="en-US" dirty="0"/>
              <a:t>Decodes that instruction</a:t>
            </a:r>
          </a:p>
          <a:p>
            <a:pPr lvl="1"/>
            <a:r>
              <a:rPr lang="en-US" dirty="0"/>
              <a:t>Executes that instruction (add, subtract, move, load, store)</a:t>
            </a:r>
          </a:p>
          <a:p>
            <a:pPr lvl="1"/>
            <a:r>
              <a:rPr lang="en-US" dirty="0"/>
              <a:t>Checks conditions</a:t>
            </a:r>
          </a:p>
          <a:p>
            <a:pPr lvl="1"/>
            <a:r>
              <a:rPr lang="en-US" dirty="0"/>
              <a:t>Moves on to the next instruction and does it again</a:t>
            </a:r>
          </a:p>
        </p:txBody>
      </p:sp>
      <p:pic>
        <p:nvPicPr>
          <p:cNvPr id="4" name="Google Shape;82;p16">
            <a:extLst>
              <a:ext uri="{FF2B5EF4-FFF2-40B4-BE49-F238E27FC236}">
                <a16:creationId xmlns:a16="http://schemas.microsoft.com/office/drawing/2014/main" id="{9CAFA25C-7A52-CED7-1707-6709EDB0302B}"/>
              </a:ext>
            </a:extLst>
          </p:cNvPr>
          <p:cNvPicPr preferRelativeResize="0"/>
          <p:nvPr/>
        </p:nvPicPr>
        <p:blipFill>
          <a:blip r:embed="rId2">
            <a:alphaModFix/>
          </a:blip>
          <a:stretch>
            <a:fillRect/>
          </a:stretch>
        </p:blipFill>
        <p:spPr>
          <a:xfrm>
            <a:off x="6000750" y="939674"/>
            <a:ext cx="3020959" cy="3820976"/>
          </a:xfrm>
          <a:prstGeom prst="rect">
            <a:avLst/>
          </a:prstGeom>
          <a:noFill/>
          <a:ln>
            <a:noFill/>
          </a:ln>
        </p:spPr>
      </p:pic>
    </p:spTree>
    <p:extLst>
      <p:ext uri="{BB962C8B-B14F-4D97-AF65-F5344CB8AC3E}">
        <p14:creationId xmlns:p14="http://schemas.microsoft.com/office/powerpoint/2010/main" val="140107426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17"/>
          <p:cNvSpPr txBox="1">
            <a:spLocks noGrp="1"/>
          </p:cNvSpPr>
          <p:nvPr>
            <p:ph type="title"/>
          </p:nvPr>
        </p:nvSpPr>
        <p:spPr>
          <a:xfrm>
            <a:off x="311700" y="134400"/>
            <a:ext cx="8520600" cy="572700"/>
          </a:xfrm>
          <a:prstGeom prst="rect">
            <a:avLst/>
          </a:prstGeom>
        </p:spPr>
        <p:txBody>
          <a:bodyPr spcFirstLastPara="1" wrap="square" lIns="91425" tIns="91425" rIns="91425" bIns="91425" anchor="ctr" anchorCtr="0">
            <a:normAutofit fontScale="90000"/>
          </a:bodyPr>
          <a:lstStyle/>
          <a:p>
            <a:pPr marL="0" lvl="0" indent="0" algn="l" rtl="0">
              <a:spcBef>
                <a:spcPts val="0"/>
              </a:spcBef>
              <a:spcAft>
                <a:spcPts val="0"/>
              </a:spcAft>
              <a:buNone/>
            </a:pPr>
            <a:r>
              <a:rPr lang="en"/>
              <a:t>Introduction to Operating Systems</a:t>
            </a:r>
            <a:endParaRPr/>
          </a:p>
        </p:txBody>
      </p:sp>
      <p:sp>
        <p:nvSpPr>
          <p:cNvPr id="88" name="Google Shape;88;p17"/>
          <p:cNvSpPr txBox="1">
            <a:spLocks noGrp="1"/>
          </p:cNvSpPr>
          <p:nvPr>
            <p:ph type="body" idx="1"/>
          </p:nvPr>
        </p:nvSpPr>
        <p:spPr>
          <a:xfrm>
            <a:off x="311700" y="1152475"/>
            <a:ext cx="3841800" cy="3416400"/>
          </a:xfrm>
          <a:prstGeom prst="rect">
            <a:avLst/>
          </a:prstGeom>
        </p:spPr>
        <p:txBody>
          <a:bodyPr spcFirstLastPara="1" wrap="square" lIns="91425" tIns="91425" rIns="91425" bIns="91425" anchor="t" anchorCtr="0">
            <a:normAutofit lnSpcReduction="10000"/>
          </a:bodyPr>
          <a:lstStyle/>
          <a:p>
            <a:pPr marL="0" lvl="0" indent="0" algn="l" rtl="0">
              <a:spcBef>
                <a:spcPts val="0"/>
              </a:spcBef>
              <a:spcAft>
                <a:spcPts val="0"/>
              </a:spcAft>
              <a:buNone/>
            </a:pPr>
            <a:r>
              <a:rPr lang="en" b="0" dirty="0"/>
              <a:t>Thus, we have just described the </a:t>
            </a:r>
            <a:r>
              <a:rPr lang="en" b="0" u="sng" dirty="0">
                <a:solidFill>
                  <a:schemeClr val="hlink"/>
                </a:solidFill>
                <a:hlinkClick r:id="rId3"/>
              </a:rPr>
              <a:t>Von Neumann</a:t>
            </a:r>
            <a:r>
              <a:rPr lang="en" b="0" dirty="0"/>
              <a:t> model of computing.</a:t>
            </a:r>
            <a:endParaRPr b="0" dirty="0"/>
          </a:p>
          <a:p>
            <a:pPr marL="0" lvl="0" indent="0" algn="l" rtl="0">
              <a:spcBef>
                <a:spcPts val="1200"/>
              </a:spcBef>
              <a:spcAft>
                <a:spcPts val="0"/>
              </a:spcAft>
              <a:buNone/>
            </a:pPr>
            <a:r>
              <a:rPr lang="en" b="0" dirty="0"/>
              <a:t>Sounds simple, right? </a:t>
            </a:r>
            <a:endParaRPr b="0" dirty="0"/>
          </a:p>
          <a:p>
            <a:pPr marL="0" lvl="0" indent="0" algn="l" rtl="0">
              <a:spcBef>
                <a:spcPts val="1200"/>
              </a:spcBef>
              <a:spcAft>
                <a:spcPts val="1200"/>
              </a:spcAft>
              <a:buNone/>
            </a:pPr>
            <a:r>
              <a:rPr lang="en" b="0" dirty="0"/>
              <a:t>But in this class, we will be learning that while a program runs…</a:t>
            </a:r>
          </a:p>
          <a:p>
            <a:pPr marL="0" lvl="0" indent="0" algn="l" rtl="0">
              <a:spcBef>
                <a:spcPts val="1200"/>
              </a:spcBef>
              <a:spcAft>
                <a:spcPts val="1200"/>
              </a:spcAft>
              <a:buNone/>
            </a:pPr>
            <a:r>
              <a:rPr lang="en" b="0" dirty="0"/>
              <a:t>lots of other </a:t>
            </a:r>
            <a:r>
              <a:rPr lang="en" b="0" i="1" dirty="0"/>
              <a:t>wild things</a:t>
            </a:r>
            <a:r>
              <a:rPr lang="en" b="0" dirty="0"/>
              <a:t> are going on with the primary goal of making the system easy to use.</a:t>
            </a:r>
            <a:endParaRPr b="0" dirty="0"/>
          </a:p>
        </p:txBody>
      </p:sp>
      <p:pic>
        <p:nvPicPr>
          <p:cNvPr id="89" name="Google Shape;89;p17"/>
          <p:cNvPicPr preferRelativeResize="0"/>
          <p:nvPr/>
        </p:nvPicPr>
        <p:blipFill>
          <a:blip r:embed="rId4">
            <a:alphaModFix/>
          </a:blip>
          <a:stretch>
            <a:fillRect/>
          </a:stretch>
        </p:blipFill>
        <p:spPr>
          <a:xfrm>
            <a:off x="4427720" y="950188"/>
            <a:ext cx="4404580" cy="3820973"/>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18"/>
          <p:cNvSpPr txBox="1">
            <a:spLocks noGrp="1"/>
          </p:cNvSpPr>
          <p:nvPr>
            <p:ph type="title"/>
          </p:nvPr>
        </p:nvSpPr>
        <p:spPr>
          <a:xfrm>
            <a:off x="311700" y="134400"/>
            <a:ext cx="8520600" cy="572700"/>
          </a:xfrm>
          <a:prstGeom prst="rect">
            <a:avLst/>
          </a:prstGeom>
        </p:spPr>
        <p:txBody>
          <a:bodyPr spcFirstLastPara="1" wrap="square" lIns="91425" tIns="91425" rIns="91425" bIns="91425" anchor="ctr" anchorCtr="0">
            <a:normAutofit fontScale="90000"/>
          </a:bodyPr>
          <a:lstStyle/>
          <a:p>
            <a:pPr marL="0" lvl="0" indent="0" algn="l" rtl="0">
              <a:spcBef>
                <a:spcPts val="0"/>
              </a:spcBef>
              <a:spcAft>
                <a:spcPts val="0"/>
              </a:spcAft>
              <a:buNone/>
            </a:pPr>
            <a:r>
              <a:rPr lang="en"/>
              <a:t>Introduction to Operating Systems</a:t>
            </a:r>
            <a:endParaRPr/>
          </a:p>
        </p:txBody>
      </p:sp>
      <p:sp>
        <p:nvSpPr>
          <p:cNvPr id="95" name="Google Shape;95;p18"/>
          <p:cNvSpPr txBox="1">
            <a:spLocks noGrp="1"/>
          </p:cNvSpPr>
          <p:nvPr>
            <p:ph type="body" idx="1"/>
          </p:nvPr>
        </p:nvSpPr>
        <p:spPr>
          <a:xfrm>
            <a:off x="311700" y="804575"/>
            <a:ext cx="8520600" cy="38586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b="0"/>
              <a:t>There is a body of software that is responsible for making it easy to run programs.</a:t>
            </a:r>
            <a:endParaRPr b="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056F7B-8F27-D065-5552-126165A0B65C}"/>
              </a:ext>
            </a:extLst>
          </p:cNvPr>
          <p:cNvSpPr>
            <a:spLocks noGrp="1"/>
          </p:cNvSpPr>
          <p:nvPr>
            <p:ph type="title"/>
          </p:nvPr>
        </p:nvSpPr>
        <p:spPr/>
        <p:txBody>
          <a:bodyPr>
            <a:normAutofit fontScale="90000"/>
          </a:bodyPr>
          <a:lstStyle/>
          <a:p>
            <a:r>
              <a:rPr lang="en-US" dirty="0"/>
              <a:t>Description</a:t>
            </a:r>
          </a:p>
        </p:txBody>
      </p:sp>
      <p:sp>
        <p:nvSpPr>
          <p:cNvPr id="3" name="Content Placeholder 2">
            <a:extLst>
              <a:ext uri="{FF2B5EF4-FFF2-40B4-BE49-F238E27FC236}">
                <a16:creationId xmlns:a16="http://schemas.microsoft.com/office/drawing/2014/main" id="{06F00080-4FAC-3FD6-7F1F-06202AFAB5D9}"/>
              </a:ext>
            </a:extLst>
          </p:cNvPr>
          <p:cNvSpPr>
            <a:spLocks noGrp="1"/>
          </p:cNvSpPr>
          <p:nvPr>
            <p:ph idx="1"/>
          </p:nvPr>
        </p:nvSpPr>
        <p:spPr/>
        <p:txBody>
          <a:bodyPr>
            <a:normAutofit fontScale="77500" lnSpcReduction="20000"/>
          </a:bodyPr>
          <a:lstStyle/>
          <a:p>
            <a:pPr marL="0" indent="0">
              <a:lnSpc>
                <a:spcPct val="120000"/>
              </a:lnSpc>
              <a:buNone/>
            </a:pPr>
            <a:r>
              <a:rPr lang="en-US" dirty="0"/>
              <a:t>In this course we examine the important problems in operating system design and implementation. The operating system provides a well-known, convenient, and efficient interface between user programs and the bare hardware of the computer on which they run. The operating system is responsible for allowing resources (e.g., disks, networks, and processors) to be shared, providing common services needed by many different programs (e.g., file service, the ability to start or stop processes, and access to the printer), and protecting individual programs from one another. The course will start with a brief historical perspective of the evolution of operating systems over the last fifty years, and then cover the major components of most operating systems. This discussion will cover the tradeoffs that can be made between performance and functionality during the design and implementation of an operating system. Particular emphasis will be given to three major OS subsystems: process management (processes, threads, CPU scheduling, synchronization, and deadlock), memory management (segmentation, paging, swapping), file systems, and operating system support for distributed systems.</a:t>
            </a:r>
          </a:p>
          <a:p>
            <a:pPr marL="0" indent="0">
              <a:lnSpc>
                <a:spcPct val="120000"/>
              </a:lnSpc>
              <a:buNone/>
            </a:pPr>
            <a:endParaRPr lang="en-US" dirty="0"/>
          </a:p>
          <a:p>
            <a:pPr marL="0" indent="0">
              <a:lnSpc>
                <a:spcPct val="120000"/>
              </a:lnSpc>
              <a:buNone/>
            </a:pPr>
            <a:r>
              <a:rPr lang="en-US" b="1" dirty="0"/>
              <a:t>4 Credits</a:t>
            </a:r>
          </a:p>
        </p:txBody>
      </p:sp>
    </p:spTree>
    <p:extLst>
      <p:ext uri="{BB962C8B-B14F-4D97-AF65-F5344CB8AC3E}">
        <p14:creationId xmlns:p14="http://schemas.microsoft.com/office/powerpoint/2010/main" val="240815428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pic>
        <p:nvPicPr>
          <p:cNvPr id="100" name="Google Shape;100;p19"/>
          <p:cNvPicPr preferRelativeResize="0"/>
          <p:nvPr/>
        </p:nvPicPr>
        <p:blipFill>
          <a:blip r:embed="rId3">
            <a:alphaModFix/>
          </a:blip>
          <a:stretch>
            <a:fillRect/>
          </a:stretch>
        </p:blipFill>
        <p:spPr>
          <a:xfrm>
            <a:off x="6101443" y="1853300"/>
            <a:ext cx="2895600" cy="2809875"/>
          </a:xfrm>
          <a:prstGeom prst="rect">
            <a:avLst/>
          </a:prstGeom>
          <a:noFill/>
          <a:ln>
            <a:noFill/>
          </a:ln>
        </p:spPr>
      </p:pic>
      <p:sp>
        <p:nvSpPr>
          <p:cNvPr id="101" name="Google Shape;101;p19"/>
          <p:cNvSpPr txBox="1">
            <a:spLocks noGrp="1"/>
          </p:cNvSpPr>
          <p:nvPr>
            <p:ph type="title"/>
          </p:nvPr>
        </p:nvSpPr>
        <p:spPr>
          <a:xfrm>
            <a:off x="311700" y="134400"/>
            <a:ext cx="8520600" cy="572700"/>
          </a:xfrm>
          <a:prstGeom prst="rect">
            <a:avLst/>
          </a:prstGeom>
        </p:spPr>
        <p:txBody>
          <a:bodyPr spcFirstLastPara="1" wrap="square" lIns="91425" tIns="91425" rIns="91425" bIns="91425" anchor="ctr" anchorCtr="0">
            <a:normAutofit fontScale="90000"/>
          </a:bodyPr>
          <a:lstStyle/>
          <a:p>
            <a:pPr marL="0" lvl="0" indent="0" algn="l" rtl="0">
              <a:spcBef>
                <a:spcPts val="0"/>
              </a:spcBef>
              <a:spcAft>
                <a:spcPts val="0"/>
              </a:spcAft>
              <a:buNone/>
            </a:pPr>
            <a:r>
              <a:rPr lang="en"/>
              <a:t>Introduction to Operating Systems</a:t>
            </a:r>
            <a:endParaRPr/>
          </a:p>
        </p:txBody>
      </p:sp>
      <p:sp>
        <p:nvSpPr>
          <p:cNvPr id="102" name="Google Shape;102;p19"/>
          <p:cNvSpPr txBox="1">
            <a:spLocks noGrp="1"/>
          </p:cNvSpPr>
          <p:nvPr>
            <p:ph type="body" idx="1"/>
          </p:nvPr>
        </p:nvSpPr>
        <p:spPr>
          <a:xfrm>
            <a:off x="311700" y="804575"/>
            <a:ext cx="8520600" cy="3858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b="0"/>
              <a:t>There is a body of software that is responsible for making it easy to run programs.</a:t>
            </a:r>
            <a:endParaRPr b="0"/>
          </a:p>
          <a:p>
            <a:pPr marL="0" lvl="0" indent="0" algn="l" rtl="0">
              <a:spcBef>
                <a:spcPts val="1200"/>
              </a:spcBef>
              <a:spcAft>
                <a:spcPts val="0"/>
              </a:spcAft>
              <a:buNone/>
            </a:pPr>
            <a:r>
              <a:rPr lang="en" b="0"/>
              <a:t>Allowing programs to share memory…</a:t>
            </a:r>
            <a:endParaRPr b="0"/>
          </a:p>
          <a:p>
            <a:pPr marL="0" lvl="0" indent="0" algn="l" rtl="0">
              <a:spcBef>
                <a:spcPts val="1200"/>
              </a:spcBef>
              <a:spcAft>
                <a:spcPts val="0"/>
              </a:spcAft>
              <a:buNone/>
            </a:pPr>
            <a:r>
              <a:rPr lang="en" b="0"/>
              <a:t>Enabling programs to interact with devices…</a:t>
            </a:r>
            <a:endParaRPr b="0"/>
          </a:p>
          <a:p>
            <a:pPr marL="0" lvl="0" indent="0" algn="l" rtl="0">
              <a:spcBef>
                <a:spcPts val="1200"/>
              </a:spcBef>
              <a:spcAft>
                <a:spcPts val="0"/>
              </a:spcAft>
              <a:buNone/>
            </a:pPr>
            <a:r>
              <a:rPr lang="en" b="0"/>
              <a:t>… and other fun stuff like that!</a:t>
            </a:r>
            <a:endParaRPr b="0"/>
          </a:p>
          <a:p>
            <a:pPr marL="0" lvl="0" indent="0" algn="l" rtl="0">
              <a:spcBef>
                <a:spcPts val="1200"/>
              </a:spcBef>
              <a:spcAft>
                <a:spcPts val="1200"/>
              </a:spcAft>
              <a:buNone/>
            </a:pPr>
            <a:r>
              <a:rPr lang="en" b="0"/>
              <a:t>This body of software is called</a:t>
            </a:r>
            <a:br>
              <a:rPr lang="en" b="0"/>
            </a:br>
            <a:r>
              <a:rPr lang="en" b="0"/>
              <a:t>			the operating system (OS).</a:t>
            </a:r>
            <a:endParaRPr b="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20"/>
          <p:cNvSpPr txBox="1">
            <a:spLocks noGrp="1"/>
          </p:cNvSpPr>
          <p:nvPr>
            <p:ph type="title"/>
          </p:nvPr>
        </p:nvSpPr>
        <p:spPr>
          <a:xfrm>
            <a:off x="311700" y="134400"/>
            <a:ext cx="8520600" cy="572700"/>
          </a:xfrm>
          <a:prstGeom prst="rect">
            <a:avLst/>
          </a:prstGeom>
        </p:spPr>
        <p:txBody>
          <a:bodyPr spcFirstLastPara="1" wrap="square" lIns="91425" tIns="91425" rIns="91425" bIns="91425" anchor="ctr" anchorCtr="0">
            <a:normAutofit fontScale="90000"/>
          </a:bodyPr>
          <a:lstStyle/>
          <a:p>
            <a:pPr marL="0" lvl="0" indent="0" algn="l" rtl="0">
              <a:spcBef>
                <a:spcPts val="0"/>
              </a:spcBef>
              <a:spcAft>
                <a:spcPts val="0"/>
              </a:spcAft>
              <a:buNone/>
            </a:pPr>
            <a:r>
              <a:rPr lang="en"/>
              <a:t>Virtualization</a:t>
            </a:r>
            <a:endParaRPr/>
          </a:p>
        </p:txBody>
      </p:sp>
      <p:sp>
        <p:nvSpPr>
          <p:cNvPr id="108" name="Google Shape;108;p20"/>
          <p:cNvSpPr txBox="1">
            <a:spLocks noGrp="1"/>
          </p:cNvSpPr>
          <p:nvPr>
            <p:ph type="body" idx="1"/>
          </p:nvPr>
        </p:nvSpPr>
        <p:spPr>
          <a:xfrm>
            <a:off x="311700" y="1152475"/>
            <a:ext cx="57621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The primary mechanism the OS uses to accomplish this is </a:t>
            </a:r>
            <a:r>
              <a:rPr lang="en" b="1"/>
              <a:t>virtualization</a:t>
            </a:r>
            <a:r>
              <a:rPr lang="en"/>
              <a:t>.</a:t>
            </a:r>
            <a:endParaRPr/>
          </a:p>
          <a:p>
            <a:pPr marL="0" lvl="0" indent="0" algn="l" rtl="0">
              <a:spcBef>
                <a:spcPts val="1200"/>
              </a:spcBef>
              <a:spcAft>
                <a:spcPts val="1200"/>
              </a:spcAft>
              <a:buNone/>
            </a:pPr>
            <a:endParaRPr/>
          </a:p>
        </p:txBody>
      </p:sp>
      <p:pic>
        <p:nvPicPr>
          <p:cNvPr id="2" name="Google Shape;100;p19">
            <a:extLst>
              <a:ext uri="{FF2B5EF4-FFF2-40B4-BE49-F238E27FC236}">
                <a16:creationId xmlns:a16="http://schemas.microsoft.com/office/drawing/2014/main" id="{B801C71A-DDDC-AF21-7FD7-C6E35CED548E}"/>
              </a:ext>
            </a:extLst>
          </p:cNvPr>
          <p:cNvPicPr preferRelativeResize="0"/>
          <p:nvPr/>
        </p:nvPicPr>
        <p:blipFill>
          <a:blip r:embed="rId3">
            <a:alphaModFix/>
          </a:blip>
          <a:stretch>
            <a:fillRect/>
          </a:stretch>
        </p:blipFill>
        <p:spPr>
          <a:xfrm>
            <a:off x="6101443" y="1853300"/>
            <a:ext cx="2895600" cy="280987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21"/>
          <p:cNvSpPr txBox="1">
            <a:spLocks noGrp="1"/>
          </p:cNvSpPr>
          <p:nvPr>
            <p:ph type="title"/>
          </p:nvPr>
        </p:nvSpPr>
        <p:spPr>
          <a:xfrm>
            <a:off x="311700" y="134400"/>
            <a:ext cx="8520600" cy="572700"/>
          </a:xfrm>
          <a:prstGeom prst="rect">
            <a:avLst/>
          </a:prstGeom>
        </p:spPr>
        <p:txBody>
          <a:bodyPr spcFirstLastPara="1" wrap="square" lIns="91425" tIns="91425" rIns="91425" bIns="91425" anchor="ctr" anchorCtr="0">
            <a:normAutofit fontScale="90000"/>
          </a:bodyPr>
          <a:lstStyle/>
          <a:p>
            <a:pPr marL="0" lvl="0" indent="0" algn="l" rtl="0">
              <a:spcBef>
                <a:spcPts val="0"/>
              </a:spcBef>
              <a:spcAft>
                <a:spcPts val="0"/>
              </a:spcAft>
              <a:buNone/>
            </a:pPr>
            <a:r>
              <a:rPr lang="en"/>
              <a:t>Virtualization</a:t>
            </a:r>
            <a:endParaRPr/>
          </a:p>
        </p:txBody>
      </p:sp>
      <p:sp>
        <p:nvSpPr>
          <p:cNvPr id="115" name="Google Shape;115;p21"/>
          <p:cNvSpPr txBox="1">
            <a:spLocks noGrp="1"/>
          </p:cNvSpPr>
          <p:nvPr>
            <p:ph type="body" idx="1"/>
          </p:nvPr>
        </p:nvSpPr>
        <p:spPr>
          <a:xfrm>
            <a:off x="311700" y="1152475"/>
            <a:ext cx="57621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dirty="0"/>
              <a:t>The primary mechanism the OS uses to accomplish this is </a:t>
            </a:r>
            <a:r>
              <a:rPr lang="en" b="1" dirty="0"/>
              <a:t>virtualization</a:t>
            </a:r>
            <a:r>
              <a:rPr lang="en" dirty="0"/>
              <a:t>.</a:t>
            </a:r>
            <a:endParaRPr dirty="0"/>
          </a:p>
          <a:p>
            <a:pPr marL="0" lvl="0" indent="0" algn="l" rtl="0">
              <a:spcBef>
                <a:spcPts val="1200"/>
              </a:spcBef>
              <a:spcAft>
                <a:spcPts val="0"/>
              </a:spcAft>
              <a:buNone/>
            </a:pPr>
            <a:r>
              <a:rPr lang="en" b="0" dirty="0"/>
              <a:t>The OS takes a physical resource (e.g., processor, memory, disk) and transforms it into a more general, powerful, and easy-to-use virtual form of itself.</a:t>
            </a:r>
            <a:endParaRPr b="0" dirty="0"/>
          </a:p>
          <a:p>
            <a:pPr marL="0" lvl="0" indent="0" algn="l" rtl="0">
              <a:spcBef>
                <a:spcPts val="1200"/>
              </a:spcBef>
              <a:spcAft>
                <a:spcPts val="1200"/>
              </a:spcAft>
              <a:buNone/>
            </a:pPr>
            <a:r>
              <a:rPr lang="en" b="0" dirty="0"/>
              <a:t>Thus, we sometimes refer to the operating system as a </a:t>
            </a:r>
            <a:r>
              <a:rPr lang="en" b="0" i="1" dirty="0"/>
              <a:t>virtual machine</a:t>
            </a:r>
            <a:r>
              <a:rPr lang="en" b="0" dirty="0"/>
              <a:t>. </a:t>
            </a:r>
            <a:endParaRPr b="0" dirty="0"/>
          </a:p>
        </p:txBody>
      </p:sp>
      <p:pic>
        <p:nvPicPr>
          <p:cNvPr id="2" name="Google Shape;100;p19">
            <a:extLst>
              <a:ext uri="{FF2B5EF4-FFF2-40B4-BE49-F238E27FC236}">
                <a16:creationId xmlns:a16="http://schemas.microsoft.com/office/drawing/2014/main" id="{66C0A2CD-AF8A-B18F-C52C-12E7C08A7C51}"/>
              </a:ext>
            </a:extLst>
          </p:cNvPr>
          <p:cNvPicPr preferRelativeResize="0"/>
          <p:nvPr/>
        </p:nvPicPr>
        <p:blipFill>
          <a:blip r:embed="rId3">
            <a:alphaModFix/>
          </a:blip>
          <a:stretch>
            <a:fillRect/>
          </a:stretch>
        </p:blipFill>
        <p:spPr>
          <a:xfrm>
            <a:off x="6101443" y="1853300"/>
            <a:ext cx="2895600" cy="280987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C115BB-9C0B-D26E-0C06-E8E9299CC801}"/>
              </a:ext>
            </a:extLst>
          </p:cNvPr>
          <p:cNvSpPr>
            <a:spLocks noGrp="1"/>
          </p:cNvSpPr>
          <p:nvPr>
            <p:ph type="title"/>
          </p:nvPr>
        </p:nvSpPr>
        <p:spPr/>
        <p:txBody>
          <a:bodyPr>
            <a:normAutofit fontScale="90000"/>
          </a:bodyPr>
          <a:lstStyle/>
          <a:p>
            <a:r>
              <a:rPr lang="en-US" dirty="0"/>
              <a:t>How to Virtualize Resources</a:t>
            </a:r>
          </a:p>
        </p:txBody>
      </p:sp>
      <p:pic>
        <p:nvPicPr>
          <p:cNvPr id="4" name="Picture 3">
            <a:extLst>
              <a:ext uri="{FF2B5EF4-FFF2-40B4-BE49-F238E27FC236}">
                <a16:creationId xmlns:a16="http://schemas.microsoft.com/office/drawing/2014/main" id="{DB026BA0-B7F8-394C-D661-719BDEFDA71A}"/>
              </a:ext>
            </a:extLst>
          </p:cNvPr>
          <p:cNvPicPr>
            <a:picLocks noChangeAspect="1"/>
          </p:cNvPicPr>
          <p:nvPr/>
        </p:nvPicPr>
        <p:blipFill>
          <a:blip r:embed="rId2"/>
          <a:stretch>
            <a:fillRect/>
          </a:stretch>
        </p:blipFill>
        <p:spPr>
          <a:xfrm>
            <a:off x="303536" y="1350764"/>
            <a:ext cx="8450350" cy="2761488"/>
          </a:xfrm>
          <a:prstGeom prst="rect">
            <a:avLst/>
          </a:prstGeom>
        </p:spPr>
      </p:pic>
      <p:sp>
        <p:nvSpPr>
          <p:cNvPr id="7" name="Rectangle 6">
            <a:extLst>
              <a:ext uri="{FF2B5EF4-FFF2-40B4-BE49-F238E27FC236}">
                <a16:creationId xmlns:a16="http://schemas.microsoft.com/office/drawing/2014/main" id="{8E217EF0-B8FC-F455-102F-6F1F3F773BDE}"/>
              </a:ext>
            </a:extLst>
          </p:cNvPr>
          <p:cNvSpPr/>
          <p:nvPr/>
        </p:nvSpPr>
        <p:spPr>
          <a:xfrm>
            <a:off x="2460395" y="1496000"/>
            <a:ext cx="4128941" cy="615604"/>
          </a:xfrm>
          <a:prstGeom prst="rect">
            <a:avLst/>
          </a:prstGeom>
          <a:solidFill>
            <a:srgbClr val="FF0000">
              <a:alpha val="1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0686799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C115BB-9C0B-D26E-0C06-E8E9299CC801}"/>
              </a:ext>
            </a:extLst>
          </p:cNvPr>
          <p:cNvSpPr>
            <a:spLocks noGrp="1"/>
          </p:cNvSpPr>
          <p:nvPr>
            <p:ph type="title"/>
          </p:nvPr>
        </p:nvSpPr>
        <p:spPr/>
        <p:txBody>
          <a:bodyPr>
            <a:normAutofit fontScale="90000"/>
          </a:bodyPr>
          <a:lstStyle/>
          <a:p>
            <a:r>
              <a:rPr lang="en-US" dirty="0"/>
              <a:t>How to Virtualize Resources</a:t>
            </a:r>
          </a:p>
        </p:txBody>
      </p:sp>
      <p:pic>
        <p:nvPicPr>
          <p:cNvPr id="4" name="Picture 3">
            <a:extLst>
              <a:ext uri="{FF2B5EF4-FFF2-40B4-BE49-F238E27FC236}">
                <a16:creationId xmlns:a16="http://schemas.microsoft.com/office/drawing/2014/main" id="{DB026BA0-B7F8-394C-D661-719BDEFDA71A}"/>
              </a:ext>
            </a:extLst>
          </p:cNvPr>
          <p:cNvPicPr>
            <a:picLocks noChangeAspect="1"/>
          </p:cNvPicPr>
          <p:nvPr/>
        </p:nvPicPr>
        <p:blipFill>
          <a:blip r:embed="rId2"/>
          <a:stretch>
            <a:fillRect/>
          </a:stretch>
        </p:blipFill>
        <p:spPr>
          <a:xfrm>
            <a:off x="303536" y="1350764"/>
            <a:ext cx="8450350" cy="2761488"/>
          </a:xfrm>
          <a:prstGeom prst="rect">
            <a:avLst/>
          </a:prstGeom>
        </p:spPr>
      </p:pic>
      <p:sp>
        <p:nvSpPr>
          <p:cNvPr id="5" name="Rectangle 4">
            <a:extLst>
              <a:ext uri="{FF2B5EF4-FFF2-40B4-BE49-F238E27FC236}">
                <a16:creationId xmlns:a16="http://schemas.microsoft.com/office/drawing/2014/main" id="{504B3509-75B5-A678-2255-A0874FFF0C0A}"/>
              </a:ext>
            </a:extLst>
          </p:cNvPr>
          <p:cNvSpPr/>
          <p:nvPr/>
        </p:nvSpPr>
        <p:spPr>
          <a:xfrm>
            <a:off x="493140" y="2334985"/>
            <a:ext cx="5436320" cy="361081"/>
          </a:xfrm>
          <a:prstGeom prst="rect">
            <a:avLst/>
          </a:prstGeom>
          <a:solidFill>
            <a:srgbClr val="FF0000">
              <a:alpha val="1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5261CB13-18A0-B742-885A-AC1C218C8914}"/>
              </a:ext>
            </a:extLst>
          </p:cNvPr>
          <p:cNvSpPr/>
          <p:nvPr/>
        </p:nvSpPr>
        <p:spPr>
          <a:xfrm>
            <a:off x="7984503" y="2053752"/>
            <a:ext cx="595460" cy="361081"/>
          </a:xfrm>
          <a:prstGeom prst="rect">
            <a:avLst/>
          </a:prstGeom>
          <a:solidFill>
            <a:srgbClr val="FF0000">
              <a:alpha val="1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02567767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C115BB-9C0B-D26E-0C06-E8E9299CC801}"/>
              </a:ext>
            </a:extLst>
          </p:cNvPr>
          <p:cNvSpPr>
            <a:spLocks noGrp="1"/>
          </p:cNvSpPr>
          <p:nvPr>
            <p:ph type="title"/>
          </p:nvPr>
        </p:nvSpPr>
        <p:spPr/>
        <p:txBody>
          <a:bodyPr>
            <a:normAutofit fontScale="90000"/>
          </a:bodyPr>
          <a:lstStyle/>
          <a:p>
            <a:r>
              <a:rPr lang="en-US" dirty="0"/>
              <a:t>How to Virtualize Resources</a:t>
            </a:r>
          </a:p>
        </p:txBody>
      </p:sp>
      <p:pic>
        <p:nvPicPr>
          <p:cNvPr id="4" name="Picture 3">
            <a:extLst>
              <a:ext uri="{FF2B5EF4-FFF2-40B4-BE49-F238E27FC236}">
                <a16:creationId xmlns:a16="http://schemas.microsoft.com/office/drawing/2014/main" id="{DB026BA0-B7F8-394C-D661-719BDEFDA71A}"/>
              </a:ext>
            </a:extLst>
          </p:cNvPr>
          <p:cNvPicPr>
            <a:picLocks noChangeAspect="1"/>
          </p:cNvPicPr>
          <p:nvPr/>
        </p:nvPicPr>
        <p:blipFill>
          <a:blip r:embed="rId2"/>
          <a:stretch>
            <a:fillRect/>
          </a:stretch>
        </p:blipFill>
        <p:spPr>
          <a:xfrm>
            <a:off x="303536" y="1350764"/>
            <a:ext cx="8450350" cy="2761488"/>
          </a:xfrm>
          <a:prstGeom prst="rect">
            <a:avLst/>
          </a:prstGeom>
        </p:spPr>
      </p:pic>
      <p:sp>
        <p:nvSpPr>
          <p:cNvPr id="5" name="Rectangle 4">
            <a:extLst>
              <a:ext uri="{FF2B5EF4-FFF2-40B4-BE49-F238E27FC236}">
                <a16:creationId xmlns:a16="http://schemas.microsoft.com/office/drawing/2014/main" id="{504B3509-75B5-A678-2255-A0874FFF0C0A}"/>
              </a:ext>
            </a:extLst>
          </p:cNvPr>
          <p:cNvSpPr/>
          <p:nvPr/>
        </p:nvSpPr>
        <p:spPr>
          <a:xfrm>
            <a:off x="1614930" y="2609458"/>
            <a:ext cx="5276064" cy="361081"/>
          </a:xfrm>
          <a:prstGeom prst="rect">
            <a:avLst/>
          </a:prstGeom>
          <a:solidFill>
            <a:srgbClr val="FF0000">
              <a:alpha val="1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2291345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C115BB-9C0B-D26E-0C06-E8E9299CC801}"/>
              </a:ext>
            </a:extLst>
          </p:cNvPr>
          <p:cNvSpPr>
            <a:spLocks noGrp="1"/>
          </p:cNvSpPr>
          <p:nvPr>
            <p:ph type="title"/>
          </p:nvPr>
        </p:nvSpPr>
        <p:spPr/>
        <p:txBody>
          <a:bodyPr>
            <a:normAutofit fontScale="90000"/>
          </a:bodyPr>
          <a:lstStyle/>
          <a:p>
            <a:r>
              <a:rPr lang="en-US" dirty="0"/>
              <a:t>How to Virtualize Resources</a:t>
            </a:r>
          </a:p>
        </p:txBody>
      </p:sp>
      <p:pic>
        <p:nvPicPr>
          <p:cNvPr id="4" name="Picture 3">
            <a:extLst>
              <a:ext uri="{FF2B5EF4-FFF2-40B4-BE49-F238E27FC236}">
                <a16:creationId xmlns:a16="http://schemas.microsoft.com/office/drawing/2014/main" id="{DB026BA0-B7F8-394C-D661-719BDEFDA71A}"/>
              </a:ext>
            </a:extLst>
          </p:cNvPr>
          <p:cNvPicPr>
            <a:picLocks noChangeAspect="1"/>
          </p:cNvPicPr>
          <p:nvPr/>
        </p:nvPicPr>
        <p:blipFill>
          <a:blip r:embed="rId2"/>
          <a:stretch>
            <a:fillRect/>
          </a:stretch>
        </p:blipFill>
        <p:spPr>
          <a:xfrm>
            <a:off x="303536" y="1350764"/>
            <a:ext cx="8450350" cy="2761488"/>
          </a:xfrm>
          <a:prstGeom prst="rect">
            <a:avLst/>
          </a:prstGeom>
        </p:spPr>
      </p:pic>
      <p:sp>
        <p:nvSpPr>
          <p:cNvPr id="5" name="Rectangle 4">
            <a:extLst>
              <a:ext uri="{FF2B5EF4-FFF2-40B4-BE49-F238E27FC236}">
                <a16:creationId xmlns:a16="http://schemas.microsoft.com/office/drawing/2014/main" id="{504B3509-75B5-A678-2255-A0874FFF0C0A}"/>
              </a:ext>
            </a:extLst>
          </p:cNvPr>
          <p:cNvSpPr/>
          <p:nvPr/>
        </p:nvSpPr>
        <p:spPr>
          <a:xfrm>
            <a:off x="2651879" y="2873408"/>
            <a:ext cx="3796055" cy="361081"/>
          </a:xfrm>
          <a:prstGeom prst="rect">
            <a:avLst/>
          </a:prstGeom>
          <a:solidFill>
            <a:srgbClr val="FF0000">
              <a:alpha val="1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4255960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C115BB-9C0B-D26E-0C06-E8E9299CC801}"/>
              </a:ext>
            </a:extLst>
          </p:cNvPr>
          <p:cNvSpPr>
            <a:spLocks noGrp="1"/>
          </p:cNvSpPr>
          <p:nvPr>
            <p:ph type="title"/>
          </p:nvPr>
        </p:nvSpPr>
        <p:spPr/>
        <p:txBody>
          <a:bodyPr>
            <a:normAutofit fontScale="90000"/>
          </a:bodyPr>
          <a:lstStyle/>
          <a:p>
            <a:r>
              <a:rPr lang="en-US" dirty="0"/>
              <a:t>How to Virtualize Resources</a:t>
            </a:r>
          </a:p>
        </p:txBody>
      </p:sp>
      <p:pic>
        <p:nvPicPr>
          <p:cNvPr id="4" name="Picture 3">
            <a:extLst>
              <a:ext uri="{FF2B5EF4-FFF2-40B4-BE49-F238E27FC236}">
                <a16:creationId xmlns:a16="http://schemas.microsoft.com/office/drawing/2014/main" id="{DB026BA0-B7F8-394C-D661-719BDEFDA71A}"/>
              </a:ext>
            </a:extLst>
          </p:cNvPr>
          <p:cNvPicPr>
            <a:picLocks noChangeAspect="1"/>
          </p:cNvPicPr>
          <p:nvPr/>
        </p:nvPicPr>
        <p:blipFill>
          <a:blip r:embed="rId2"/>
          <a:stretch>
            <a:fillRect/>
          </a:stretch>
        </p:blipFill>
        <p:spPr>
          <a:xfrm>
            <a:off x="303536" y="1350764"/>
            <a:ext cx="8450350" cy="2761488"/>
          </a:xfrm>
          <a:prstGeom prst="rect">
            <a:avLst/>
          </a:prstGeom>
        </p:spPr>
      </p:pic>
      <p:sp>
        <p:nvSpPr>
          <p:cNvPr id="5" name="Rectangle 4">
            <a:extLst>
              <a:ext uri="{FF2B5EF4-FFF2-40B4-BE49-F238E27FC236}">
                <a16:creationId xmlns:a16="http://schemas.microsoft.com/office/drawing/2014/main" id="{504B3509-75B5-A678-2255-A0874FFF0C0A}"/>
              </a:ext>
            </a:extLst>
          </p:cNvPr>
          <p:cNvSpPr/>
          <p:nvPr/>
        </p:nvSpPr>
        <p:spPr>
          <a:xfrm>
            <a:off x="917347" y="3175065"/>
            <a:ext cx="7679898" cy="361081"/>
          </a:xfrm>
          <a:prstGeom prst="rect">
            <a:avLst/>
          </a:prstGeom>
          <a:solidFill>
            <a:srgbClr val="FF0000">
              <a:alpha val="1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84E0CC24-6A5D-4B18-A6F8-5FF0A84A8B82}"/>
              </a:ext>
            </a:extLst>
          </p:cNvPr>
          <p:cNvSpPr/>
          <p:nvPr/>
        </p:nvSpPr>
        <p:spPr>
          <a:xfrm>
            <a:off x="499619" y="3536146"/>
            <a:ext cx="2394409" cy="288052"/>
          </a:xfrm>
          <a:prstGeom prst="rect">
            <a:avLst/>
          </a:prstGeom>
          <a:solidFill>
            <a:srgbClr val="FF0000">
              <a:alpha val="1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6860710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C115BB-9C0B-D26E-0C06-E8E9299CC801}"/>
              </a:ext>
            </a:extLst>
          </p:cNvPr>
          <p:cNvSpPr>
            <a:spLocks noGrp="1"/>
          </p:cNvSpPr>
          <p:nvPr>
            <p:ph type="title"/>
          </p:nvPr>
        </p:nvSpPr>
        <p:spPr/>
        <p:txBody>
          <a:bodyPr>
            <a:normAutofit fontScale="90000"/>
          </a:bodyPr>
          <a:lstStyle/>
          <a:p>
            <a:r>
              <a:rPr lang="en-US" dirty="0"/>
              <a:t>How to Virtualize Resources</a:t>
            </a:r>
          </a:p>
        </p:txBody>
      </p:sp>
      <p:pic>
        <p:nvPicPr>
          <p:cNvPr id="4" name="Picture 3">
            <a:extLst>
              <a:ext uri="{FF2B5EF4-FFF2-40B4-BE49-F238E27FC236}">
                <a16:creationId xmlns:a16="http://schemas.microsoft.com/office/drawing/2014/main" id="{DB026BA0-B7F8-394C-D661-719BDEFDA71A}"/>
              </a:ext>
            </a:extLst>
          </p:cNvPr>
          <p:cNvPicPr>
            <a:picLocks noChangeAspect="1"/>
          </p:cNvPicPr>
          <p:nvPr/>
        </p:nvPicPr>
        <p:blipFill>
          <a:blip r:embed="rId2"/>
          <a:stretch>
            <a:fillRect/>
          </a:stretch>
        </p:blipFill>
        <p:spPr>
          <a:xfrm>
            <a:off x="303536" y="1350764"/>
            <a:ext cx="8450350" cy="2761488"/>
          </a:xfrm>
          <a:prstGeom prst="rect">
            <a:avLst/>
          </a:prstGeom>
        </p:spPr>
      </p:pic>
      <p:sp>
        <p:nvSpPr>
          <p:cNvPr id="5" name="Rectangle 4">
            <a:extLst>
              <a:ext uri="{FF2B5EF4-FFF2-40B4-BE49-F238E27FC236}">
                <a16:creationId xmlns:a16="http://schemas.microsoft.com/office/drawing/2014/main" id="{504B3509-75B5-A678-2255-A0874FFF0C0A}"/>
              </a:ext>
            </a:extLst>
          </p:cNvPr>
          <p:cNvSpPr/>
          <p:nvPr/>
        </p:nvSpPr>
        <p:spPr>
          <a:xfrm>
            <a:off x="2846895" y="3439015"/>
            <a:ext cx="3987538" cy="361081"/>
          </a:xfrm>
          <a:prstGeom prst="rect">
            <a:avLst/>
          </a:prstGeom>
          <a:solidFill>
            <a:srgbClr val="FF0000">
              <a:alpha val="1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2076924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C115BB-9C0B-D26E-0C06-E8E9299CC801}"/>
              </a:ext>
            </a:extLst>
          </p:cNvPr>
          <p:cNvSpPr>
            <a:spLocks noGrp="1"/>
          </p:cNvSpPr>
          <p:nvPr>
            <p:ph type="title"/>
          </p:nvPr>
        </p:nvSpPr>
        <p:spPr/>
        <p:txBody>
          <a:bodyPr>
            <a:normAutofit fontScale="90000"/>
          </a:bodyPr>
          <a:lstStyle/>
          <a:p>
            <a:r>
              <a:rPr lang="en-US" dirty="0"/>
              <a:t>How to Virtualize Resources</a:t>
            </a:r>
          </a:p>
        </p:txBody>
      </p:sp>
      <p:pic>
        <p:nvPicPr>
          <p:cNvPr id="4" name="Picture 3">
            <a:extLst>
              <a:ext uri="{FF2B5EF4-FFF2-40B4-BE49-F238E27FC236}">
                <a16:creationId xmlns:a16="http://schemas.microsoft.com/office/drawing/2014/main" id="{DB026BA0-B7F8-394C-D661-719BDEFDA71A}"/>
              </a:ext>
            </a:extLst>
          </p:cNvPr>
          <p:cNvPicPr>
            <a:picLocks noChangeAspect="1"/>
          </p:cNvPicPr>
          <p:nvPr/>
        </p:nvPicPr>
        <p:blipFill>
          <a:blip r:embed="rId2"/>
          <a:stretch>
            <a:fillRect/>
          </a:stretch>
        </p:blipFill>
        <p:spPr>
          <a:xfrm>
            <a:off x="303536" y="1350764"/>
            <a:ext cx="8450350" cy="2761488"/>
          </a:xfrm>
          <a:prstGeom prst="rect">
            <a:avLst/>
          </a:prstGeom>
        </p:spPr>
      </p:pic>
      <p:sp>
        <p:nvSpPr>
          <p:cNvPr id="5" name="Rectangle 4">
            <a:extLst>
              <a:ext uri="{FF2B5EF4-FFF2-40B4-BE49-F238E27FC236}">
                <a16:creationId xmlns:a16="http://schemas.microsoft.com/office/drawing/2014/main" id="{504B3509-75B5-A678-2255-A0874FFF0C0A}"/>
              </a:ext>
            </a:extLst>
          </p:cNvPr>
          <p:cNvSpPr/>
          <p:nvPr/>
        </p:nvSpPr>
        <p:spPr>
          <a:xfrm>
            <a:off x="6777871" y="3439015"/>
            <a:ext cx="1809947" cy="361081"/>
          </a:xfrm>
          <a:prstGeom prst="rect">
            <a:avLst/>
          </a:prstGeom>
          <a:solidFill>
            <a:srgbClr val="FF0000">
              <a:alpha val="1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509E232A-B2D0-733A-A0E5-AA0DBD740944}"/>
              </a:ext>
            </a:extLst>
          </p:cNvPr>
          <p:cNvSpPr/>
          <p:nvPr/>
        </p:nvSpPr>
        <p:spPr>
          <a:xfrm>
            <a:off x="490194" y="3732317"/>
            <a:ext cx="2158738" cy="361081"/>
          </a:xfrm>
          <a:prstGeom prst="rect">
            <a:avLst/>
          </a:prstGeom>
          <a:solidFill>
            <a:srgbClr val="FF0000">
              <a:alpha val="1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89622337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2DFE97-615C-5724-C73A-FE0C166E041E}"/>
              </a:ext>
            </a:extLst>
          </p:cNvPr>
          <p:cNvSpPr>
            <a:spLocks noGrp="1"/>
          </p:cNvSpPr>
          <p:nvPr>
            <p:ph type="title"/>
          </p:nvPr>
        </p:nvSpPr>
        <p:spPr/>
        <p:txBody>
          <a:bodyPr>
            <a:normAutofit fontScale="90000"/>
          </a:bodyPr>
          <a:lstStyle/>
          <a:p>
            <a:r>
              <a:rPr lang="en-US" dirty="0"/>
              <a:t>Prerequisites</a:t>
            </a:r>
          </a:p>
        </p:txBody>
      </p:sp>
      <p:sp>
        <p:nvSpPr>
          <p:cNvPr id="3" name="Content Placeholder 2">
            <a:extLst>
              <a:ext uri="{FF2B5EF4-FFF2-40B4-BE49-F238E27FC236}">
                <a16:creationId xmlns:a16="http://schemas.microsoft.com/office/drawing/2014/main" id="{3273DCE4-6BCC-4421-F0A4-DAC32D45AC4E}"/>
              </a:ext>
            </a:extLst>
          </p:cNvPr>
          <p:cNvSpPr>
            <a:spLocks noGrp="1"/>
          </p:cNvSpPr>
          <p:nvPr>
            <p:ph idx="1"/>
          </p:nvPr>
        </p:nvSpPr>
        <p:spPr/>
        <p:txBody>
          <a:bodyPr/>
          <a:lstStyle/>
          <a:p>
            <a:r>
              <a:rPr lang="en-US" dirty="0"/>
              <a:t>COMPSCI 230 Computer Systems Principles</a:t>
            </a:r>
          </a:p>
          <a:p>
            <a:r>
              <a:rPr lang="en-US" dirty="0"/>
              <a:t>Or equivalent background</a:t>
            </a:r>
          </a:p>
        </p:txBody>
      </p:sp>
    </p:spTree>
    <p:extLst>
      <p:ext uri="{BB962C8B-B14F-4D97-AF65-F5344CB8AC3E}">
        <p14:creationId xmlns:p14="http://schemas.microsoft.com/office/powerpoint/2010/main" val="426627385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22"/>
          <p:cNvSpPr txBox="1">
            <a:spLocks noGrp="1"/>
          </p:cNvSpPr>
          <p:nvPr>
            <p:ph type="title"/>
          </p:nvPr>
        </p:nvSpPr>
        <p:spPr>
          <a:xfrm>
            <a:off x="311700" y="134400"/>
            <a:ext cx="8520600" cy="572700"/>
          </a:xfrm>
          <a:prstGeom prst="rect">
            <a:avLst/>
          </a:prstGeom>
        </p:spPr>
        <p:txBody>
          <a:bodyPr spcFirstLastPara="1" wrap="square" lIns="91425" tIns="91425" rIns="91425" bIns="91425" anchor="ctr" anchorCtr="0">
            <a:normAutofit fontScale="90000"/>
          </a:bodyPr>
          <a:lstStyle/>
          <a:p>
            <a:pPr marL="0" lvl="0" indent="0" algn="l" rtl="0">
              <a:spcBef>
                <a:spcPts val="0"/>
              </a:spcBef>
              <a:spcAft>
                <a:spcPts val="0"/>
              </a:spcAft>
              <a:buNone/>
            </a:pPr>
            <a:r>
              <a:rPr lang="en"/>
              <a:t>What are we Virtualizing?</a:t>
            </a:r>
            <a:endParaRPr/>
          </a:p>
        </p:txBody>
      </p:sp>
      <p:pic>
        <p:nvPicPr>
          <p:cNvPr id="122" name="Google Shape;122;p22"/>
          <p:cNvPicPr preferRelativeResize="0"/>
          <p:nvPr/>
        </p:nvPicPr>
        <p:blipFill>
          <a:blip r:embed="rId3">
            <a:alphaModFix/>
          </a:blip>
          <a:stretch>
            <a:fillRect/>
          </a:stretch>
        </p:blipFill>
        <p:spPr>
          <a:xfrm>
            <a:off x="565917" y="1151893"/>
            <a:ext cx="7816226" cy="3536464"/>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p44"/>
          <p:cNvSpPr txBox="1">
            <a:spLocks noGrp="1"/>
          </p:cNvSpPr>
          <p:nvPr>
            <p:ph type="title"/>
          </p:nvPr>
        </p:nvSpPr>
        <p:spPr>
          <a:xfrm>
            <a:off x="311700" y="134400"/>
            <a:ext cx="8520600" cy="572700"/>
          </a:xfrm>
          <a:prstGeom prst="rect">
            <a:avLst/>
          </a:prstGeom>
        </p:spPr>
        <p:txBody>
          <a:bodyPr spcFirstLastPara="1" wrap="square" lIns="91425" tIns="91425" rIns="91425" bIns="91425" anchor="ctr" anchorCtr="0">
            <a:normAutofit fontScale="90000"/>
          </a:bodyPr>
          <a:lstStyle/>
          <a:p>
            <a:pPr marL="0" lvl="0" indent="0" algn="l" rtl="0">
              <a:spcBef>
                <a:spcPts val="0"/>
              </a:spcBef>
              <a:spcAft>
                <a:spcPts val="0"/>
              </a:spcAft>
              <a:buNone/>
            </a:pPr>
            <a:r>
              <a:rPr lang="en"/>
              <a:t>The End</a:t>
            </a:r>
            <a:endParaRPr/>
          </a:p>
        </p:txBody>
      </p:sp>
      <p:pic>
        <p:nvPicPr>
          <p:cNvPr id="292" name="Google Shape;292;p44"/>
          <p:cNvPicPr preferRelativeResize="0"/>
          <p:nvPr/>
        </p:nvPicPr>
        <p:blipFill>
          <a:blip r:embed="rId3">
            <a:alphaModFix/>
          </a:blip>
          <a:stretch>
            <a:fillRect/>
          </a:stretch>
        </p:blipFill>
        <p:spPr>
          <a:xfrm>
            <a:off x="-40550" y="-22813"/>
            <a:ext cx="9225101" cy="51891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ACE732-2AEE-5680-8090-E5A389054A35}"/>
              </a:ext>
            </a:extLst>
          </p:cNvPr>
          <p:cNvSpPr>
            <a:spLocks noGrp="1"/>
          </p:cNvSpPr>
          <p:nvPr>
            <p:ph type="title"/>
          </p:nvPr>
        </p:nvSpPr>
        <p:spPr/>
        <p:txBody>
          <a:bodyPr>
            <a:normAutofit fontScale="90000"/>
          </a:bodyPr>
          <a:lstStyle/>
          <a:p>
            <a:r>
              <a:rPr lang="en-US" dirty="0"/>
              <a:t>Major Applicability</a:t>
            </a:r>
          </a:p>
        </p:txBody>
      </p:sp>
      <p:sp>
        <p:nvSpPr>
          <p:cNvPr id="3" name="Content Placeholder 2">
            <a:extLst>
              <a:ext uri="{FF2B5EF4-FFF2-40B4-BE49-F238E27FC236}">
                <a16:creationId xmlns:a16="http://schemas.microsoft.com/office/drawing/2014/main" id="{3650AC6E-7044-CADE-3D85-FC4F4112B56B}"/>
              </a:ext>
            </a:extLst>
          </p:cNvPr>
          <p:cNvSpPr>
            <a:spLocks noGrp="1"/>
          </p:cNvSpPr>
          <p:nvPr>
            <p:ph idx="1"/>
          </p:nvPr>
        </p:nvSpPr>
        <p:spPr/>
        <p:txBody>
          <a:bodyPr/>
          <a:lstStyle/>
          <a:p>
            <a:r>
              <a:rPr lang="en-US" dirty="0"/>
              <a:t>This course counts as a 300-level Computer Science Major elective.</a:t>
            </a:r>
          </a:p>
        </p:txBody>
      </p:sp>
    </p:spTree>
    <p:extLst>
      <p:ext uri="{BB962C8B-B14F-4D97-AF65-F5344CB8AC3E}">
        <p14:creationId xmlns:p14="http://schemas.microsoft.com/office/powerpoint/2010/main" val="15427719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A6AF14-5990-434B-0C3B-CA958F81A91A}"/>
              </a:ext>
            </a:extLst>
          </p:cNvPr>
          <p:cNvSpPr>
            <a:spLocks noGrp="1"/>
          </p:cNvSpPr>
          <p:nvPr>
            <p:ph type="title"/>
          </p:nvPr>
        </p:nvSpPr>
        <p:spPr/>
        <p:txBody>
          <a:bodyPr>
            <a:normAutofit fontScale="90000"/>
          </a:bodyPr>
          <a:lstStyle/>
          <a:p>
            <a:r>
              <a:rPr lang="en-US" dirty="0"/>
              <a:t>Textbook</a:t>
            </a:r>
          </a:p>
        </p:txBody>
      </p:sp>
      <p:sp>
        <p:nvSpPr>
          <p:cNvPr id="3" name="Content Placeholder 2">
            <a:extLst>
              <a:ext uri="{FF2B5EF4-FFF2-40B4-BE49-F238E27FC236}">
                <a16:creationId xmlns:a16="http://schemas.microsoft.com/office/drawing/2014/main" id="{18208889-A8DD-F4AF-B618-DBC1549F867E}"/>
              </a:ext>
            </a:extLst>
          </p:cNvPr>
          <p:cNvSpPr>
            <a:spLocks noGrp="1"/>
          </p:cNvSpPr>
          <p:nvPr>
            <p:ph idx="1"/>
          </p:nvPr>
        </p:nvSpPr>
        <p:spPr>
          <a:xfrm>
            <a:off x="628650" y="1162051"/>
            <a:ext cx="7886700" cy="3707606"/>
          </a:xfrm>
        </p:spPr>
        <p:txBody>
          <a:bodyPr>
            <a:normAutofit/>
          </a:bodyPr>
          <a:lstStyle/>
          <a:p>
            <a:pPr marL="0" indent="0">
              <a:lnSpc>
                <a:spcPct val="110000"/>
              </a:lnSpc>
              <a:buNone/>
            </a:pPr>
            <a:r>
              <a:rPr lang="en-US" dirty="0">
                <a:hlinkClick r:id="rId2"/>
              </a:rPr>
              <a:t>Operating Systems: Three Easy Pieces</a:t>
            </a:r>
            <a:r>
              <a:rPr lang="en-US" dirty="0"/>
              <a:t>, </a:t>
            </a:r>
            <a:r>
              <a:rPr lang="en-US" dirty="0" err="1"/>
              <a:t>Remzi</a:t>
            </a:r>
            <a:r>
              <a:rPr lang="en-US" dirty="0"/>
              <a:t> H. </a:t>
            </a:r>
            <a:r>
              <a:rPr lang="en-US" dirty="0" err="1"/>
              <a:t>Arpaci-Dusseau</a:t>
            </a:r>
            <a:r>
              <a:rPr lang="en-US" dirty="0"/>
              <a:t> and Andrea C. </a:t>
            </a:r>
            <a:r>
              <a:rPr lang="en-US" dirty="0" err="1"/>
              <a:t>Arpaci-Dussea</a:t>
            </a:r>
            <a:r>
              <a:rPr lang="en-US" dirty="0"/>
              <a:t>. </a:t>
            </a:r>
          </a:p>
          <a:p>
            <a:pPr marL="0" indent="0">
              <a:lnSpc>
                <a:spcPct val="110000"/>
              </a:lnSpc>
              <a:buNone/>
            </a:pPr>
            <a:endParaRPr lang="en-US" dirty="0"/>
          </a:p>
          <a:p>
            <a:pPr marL="0" indent="0">
              <a:lnSpc>
                <a:spcPct val="110000"/>
              </a:lnSpc>
              <a:buNone/>
            </a:pPr>
            <a:r>
              <a:rPr lang="en-US" b="1" dirty="0"/>
              <a:t>This is a free textbook available online.</a:t>
            </a:r>
            <a:r>
              <a:rPr lang="en-US" dirty="0"/>
              <a:t> While the entire textbook is available for free from this site, if you so wish, a hard copy may be purchased on Amazon.</a:t>
            </a:r>
          </a:p>
          <a:p>
            <a:pPr marL="0" indent="0">
              <a:lnSpc>
                <a:spcPct val="110000"/>
              </a:lnSpc>
              <a:buNone/>
            </a:pPr>
            <a:endParaRPr lang="en-US" dirty="0"/>
          </a:p>
          <a:p>
            <a:pPr marL="0" indent="0">
              <a:lnSpc>
                <a:spcPct val="110000"/>
              </a:lnSpc>
              <a:buNone/>
            </a:pPr>
            <a:r>
              <a:rPr lang="en-US" dirty="0"/>
              <a:t>This book is absolutely fabulous as far as OS books go.</a:t>
            </a:r>
          </a:p>
        </p:txBody>
      </p:sp>
    </p:spTree>
    <p:extLst>
      <p:ext uri="{BB962C8B-B14F-4D97-AF65-F5344CB8AC3E}">
        <p14:creationId xmlns:p14="http://schemas.microsoft.com/office/powerpoint/2010/main" val="186732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6F1E84-8DF3-270B-EE6E-60F68528B815}"/>
              </a:ext>
            </a:extLst>
          </p:cNvPr>
          <p:cNvSpPr>
            <a:spLocks noGrp="1"/>
          </p:cNvSpPr>
          <p:nvPr>
            <p:ph type="title"/>
          </p:nvPr>
        </p:nvSpPr>
        <p:spPr/>
        <p:txBody>
          <a:bodyPr>
            <a:normAutofit fontScale="90000"/>
          </a:bodyPr>
          <a:lstStyle/>
          <a:p>
            <a:r>
              <a:rPr lang="en-US" dirty="0"/>
              <a:t>Software Platforms</a:t>
            </a:r>
          </a:p>
        </p:txBody>
      </p:sp>
      <p:sp>
        <p:nvSpPr>
          <p:cNvPr id="3" name="Content Placeholder 2">
            <a:extLst>
              <a:ext uri="{FF2B5EF4-FFF2-40B4-BE49-F238E27FC236}">
                <a16:creationId xmlns:a16="http://schemas.microsoft.com/office/drawing/2014/main" id="{7C29F3C0-200D-8FB1-83EE-CF060CE27113}"/>
              </a:ext>
            </a:extLst>
          </p:cNvPr>
          <p:cNvSpPr>
            <a:spLocks noGrp="1"/>
          </p:cNvSpPr>
          <p:nvPr>
            <p:ph idx="1"/>
          </p:nvPr>
        </p:nvSpPr>
        <p:spPr/>
        <p:txBody>
          <a:bodyPr>
            <a:normAutofit/>
          </a:bodyPr>
          <a:lstStyle/>
          <a:p>
            <a:pPr marL="0" indent="0">
              <a:buNone/>
            </a:pPr>
            <a:r>
              <a:rPr lang="en-US" dirty="0"/>
              <a:t>We will be using a few software platforms as part of the management of this course.</a:t>
            </a:r>
          </a:p>
          <a:p>
            <a:pPr marL="0" indent="0">
              <a:buNone/>
            </a:pPr>
            <a:endParaRPr lang="en-US" dirty="0"/>
          </a:p>
          <a:p>
            <a:r>
              <a:rPr lang="en-US" dirty="0"/>
              <a:t>Moodle</a:t>
            </a:r>
          </a:p>
          <a:p>
            <a:r>
              <a:rPr lang="en-US" dirty="0"/>
              <a:t>Piazza</a:t>
            </a:r>
          </a:p>
          <a:p>
            <a:r>
              <a:rPr lang="en-US" dirty="0"/>
              <a:t>Zoom</a:t>
            </a:r>
          </a:p>
          <a:p>
            <a:r>
              <a:rPr lang="en-US" dirty="0"/>
              <a:t>Echo360</a:t>
            </a:r>
          </a:p>
          <a:p>
            <a:r>
              <a:rPr lang="en-US" dirty="0"/>
              <a:t>Gradescope</a:t>
            </a:r>
          </a:p>
          <a:p>
            <a:r>
              <a:rPr lang="en-US" dirty="0"/>
              <a:t>Edlab</a:t>
            </a:r>
          </a:p>
          <a:p>
            <a:r>
              <a:rPr lang="en-US" dirty="0"/>
              <a:t>VSCode</a:t>
            </a:r>
          </a:p>
        </p:txBody>
      </p:sp>
    </p:spTree>
    <p:extLst>
      <p:ext uri="{BB962C8B-B14F-4D97-AF65-F5344CB8AC3E}">
        <p14:creationId xmlns:p14="http://schemas.microsoft.com/office/powerpoint/2010/main" val="19807107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6F1E84-8DF3-270B-EE6E-60F68528B815}"/>
              </a:ext>
            </a:extLst>
          </p:cNvPr>
          <p:cNvSpPr>
            <a:spLocks noGrp="1"/>
          </p:cNvSpPr>
          <p:nvPr>
            <p:ph type="title"/>
          </p:nvPr>
        </p:nvSpPr>
        <p:spPr/>
        <p:txBody>
          <a:bodyPr>
            <a:normAutofit fontScale="90000"/>
          </a:bodyPr>
          <a:lstStyle/>
          <a:p>
            <a:r>
              <a:rPr lang="en-US" dirty="0"/>
              <a:t>Moodle</a:t>
            </a:r>
          </a:p>
        </p:txBody>
      </p:sp>
      <p:sp>
        <p:nvSpPr>
          <p:cNvPr id="3" name="Content Placeholder 2">
            <a:extLst>
              <a:ext uri="{FF2B5EF4-FFF2-40B4-BE49-F238E27FC236}">
                <a16:creationId xmlns:a16="http://schemas.microsoft.com/office/drawing/2014/main" id="{7C29F3C0-200D-8FB1-83EE-CF060CE27113}"/>
              </a:ext>
            </a:extLst>
          </p:cNvPr>
          <p:cNvSpPr>
            <a:spLocks noGrp="1"/>
          </p:cNvSpPr>
          <p:nvPr>
            <p:ph idx="1"/>
          </p:nvPr>
        </p:nvSpPr>
        <p:spPr/>
        <p:txBody>
          <a:bodyPr>
            <a:normAutofit/>
          </a:bodyPr>
          <a:lstStyle/>
          <a:p>
            <a:pPr marL="0" indent="0">
              <a:buNone/>
            </a:pPr>
            <a:r>
              <a:rPr lang="en-US" sz="2600" dirty="0"/>
              <a:t>Moodle is used to communicate course materials. You will be able to find the course syllabus, lecture material, recorded lectures, and other links on Moodle.</a:t>
            </a:r>
          </a:p>
          <a:p>
            <a:pPr marL="0" indent="0">
              <a:buNone/>
            </a:pPr>
            <a:endParaRPr lang="en-US" sz="2600" dirty="0"/>
          </a:p>
          <a:p>
            <a:pPr marL="0" indent="0">
              <a:buNone/>
            </a:pPr>
            <a:r>
              <a:rPr lang="en-US" sz="2600" dirty="0"/>
              <a:t>We also use Moodle for assignment scheduling, submission (links to assignments), and grades.</a:t>
            </a:r>
          </a:p>
        </p:txBody>
      </p:sp>
    </p:spTree>
    <p:extLst>
      <p:ext uri="{BB962C8B-B14F-4D97-AF65-F5344CB8AC3E}">
        <p14:creationId xmlns:p14="http://schemas.microsoft.com/office/powerpoint/2010/main" val="2995892709"/>
      </p:ext>
    </p:extLst>
  </p:cSld>
  <p:clrMapOvr>
    <a:masterClrMapping/>
  </p:clrMapOvr>
</p:sld>
</file>

<file path=ppt/theme/theme1.xml><?xml version="1.0" encoding="utf-8"?>
<a:theme xmlns:a="http://schemas.openxmlformats.org/drawingml/2006/main" name="Tim Richards Style">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A61C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623</TotalTime>
  <Words>2569</Words>
  <Application>Microsoft Macintosh PowerPoint</Application>
  <PresentationFormat>On-screen Show (16:9)</PresentationFormat>
  <Paragraphs>217</Paragraphs>
  <Slides>51</Slides>
  <Notes>20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51</vt:i4>
      </vt:variant>
    </vt:vector>
  </HeadingPairs>
  <TitlesOfParts>
    <vt:vector size="60" baseType="lpstr">
      <vt:lpstr>Calibri</vt:lpstr>
      <vt:lpstr>Palatino Linotype</vt:lpstr>
      <vt:lpstr>Lato Light</vt:lpstr>
      <vt:lpstr>Helvetica Neue</vt:lpstr>
      <vt:lpstr>Helvetica Neue Light</vt:lpstr>
      <vt:lpstr>Tahoma</vt:lpstr>
      <vt:lpstr>Arial</vt:lpstr>
      <vt:lpstr>Lato</vt:lpstr>
      <vt:lpstr>Tim Richards Style</vt:lpstr>
      <vt:lpstr>377 Operating Systems</vt:lpstr>
      <vt:lpstr>Welcome to COMPSCI 377 Operating Systems</vt:lpstr>
      <vt:lpstr>Statement of Inclusivity</vt:lpstr>
      <vt:lpstr>Description</vt:lpstr>
      <vt:lpstr>Prerequisites</vt:lpstr>
      <vt:lpstr>Major Applicability</vt:lpstr>
      <vt:lpstr>Textbook</vt:lpstr>
      <vt:lpstr>Software Platforms</vt:lpstr>
      <vt:lpstr>Moodle</vt:lpstr>
      <vt:lpstr>Piazza</vt:lpstr>
      <vt:lpstr>Zoom and Echo360</vt:lpstr>
      <vt:lpstr>Software Tools</vt:lpstr>
      <vt:lpstr>Lecture Format</vt:lpstr>
      <vt:lpstr>Discussion Format</vt:lpstr>
      <vt:lpstr>What happens if I can’t attend a lecture or a discussion?</vt:lpstr>
      <vt:lpstr>Assignments and Grading</vt:lpstr>
      <vt:lpstr>(45%) Project Assignments</vt:lpstr>
      <vt:lpstr>(20%) Topic Quizzes</vt:lpstr>
      <vt:lpstr>(20%) Final Exam</vt:lpstr>
      <vt:lpstr>(15%) Discussion Exercises</vt:lpstr>
      <vt:lpstr>Office Hours</vt:lpstr>
      <vt:lpstr>Accommodations</vt:lpstr>
      <vt:lpstr>Academic Honesty Pledge</vt:lpstr>
      <vt:lpstr>Syllabus</vt:lpstr>
      <vt:lpstr>What’s An OS?</vt:lpstr>
      <vt:lpstr>OS</vt:lpstr>
      <vt:lpstr>Most Important Features</vt:lpstr>
      <vt:lpstr>Most Important Features</vt:lpstr>
      <vt:lpstr>Most Important Features</vt:lpstr>
      <vt:lpstr>Why Study OS?</vt:lpstr>
      <vt:lpstr>Why Study OS?</vt:lpstr>
      <vt:lpstr>Why Study OS?</vt:lpstr>
      <vt:lpstr>Why Study OS?</vt:lpstr>
      <vt:lpstr>Why Study OS?</vt:lpstr>
      <vt:lpstr>Introduction to Operating Systems</vt:lpstr>
      <vt:lpstr>Introduction to Operating Systems</vt:lpstr>
      <vt:lpstr>Introduction to Operating Systems</vt:lpstr>
      <vt:lpstr>Introduction to Operating Systems</vt:lpstr>
      <vt:lpstr>Introduction to Operating Systems</vt:lpstr>
      <vt:lpstr>Introduction to Operating Systems</vt:lpstr>
      <vt:lpstr>Virtualization</vt:lpstr>
      <vt:lpstr>Virtualization</vt:lpstr>
      <vt:lpstr>How to Virtualize Resources</vt:lpstr>
      <vt:lpstr>How to Virtualize Resources</vt:lpstr>
      <vt:lpstr>How to Virtualize Resources</vt:lpstr>
      <vt:lpstr>How to Virtualize Resources</vt:lpstr>
      <vt:lpstr>How to Virtualize Resources</vt:lpstr>
      <vt:lpstr>How to Virtualize Resources</vt:lpstr>
      <vt:lpstr>How to Virtualize Resources</vt:lpstr>
      <vt:lpstr>What are we Virtualizing?</vt:lpstr>
      <vt:lpstr>The End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377 Operating Systems</dc:title>
  <cp:lastModifiedBy>Timothy Richards</cp:lastModifiedBy>
  <cp:revision>31</cp:revision>
  <dcterms:modified xsi:type="dcterms:W3CDTF">2023-02-06T05:37:04Z</dcterms:modified>
</cp:coreProperties>
</file>